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2" r:id="rId1"/>
    <p:sldMasterId id="2147483803" r:id="rId2"/>
    <p:sldMasterId id="2147483804" r:id="rId3"/>
  </p:sldMasterIdLst>
  <p:notesMasterIdLst>
    <p:notesMasterId r:id="rId5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97" r:id="rId34"/>
    <p:sldId id="298" r:id="rId35"/>
    <p:sldId id="286" r:id="rId36"/>
    <p:sldId id="288" r:id="rId37"/>
    <p:sldId id="287" r:id="rId38"/>
    <p:sldId id="289" r:id="rId39"/>
    <p:sldId id="295" r:id="rId40"/>
    <p:sldId id="307" r:id="rId41"/>
    <p:sldId id="296" r:id="rId42"/>
    <p:sldId id="304" r:id="rId43"/>
    <p:sldId id="310" r:id="rId44"/>
    <p:sldId id="311" r:id="rId45"/>
    <p:sldId id="308" r:id="rId46"/>
    <p:sldId id="309" r:id="rId47"/>
    <p:sldId id="303" r:id="rId48"/>
    <p:sldId id="290" r:id="rId49"/>
    <p:sldId id="291" r:id="rId50"/>
    <p:sldId id="292" r:id="rId51"/>
    <p:sldId id="293" r:id="rId52"/>
    <p:sldId id="294"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72"/>
  </p:normalViewPr>
  <p:slideViewPr>
    <p:cSldViewPr snapToGrid="0" snapToObjects="1">
      <p:cViewPr varScale="1">
        <p:scale>
          <a:sx n="178" d="100"/>
          <a:sy n="178"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0" name="Google Shape;3050;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714efd0eba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714efd0eba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714efd0eba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714efd0eb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g714efd0eba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1" name="Google Shape;3191;g714efd0eb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6"/>
        <p:cNvGrpSpPr/>
        <p:nvPr/>
      </p:nvGrpSpPr>
      <p:grpSpPr>
        <a:xfrm>
          <a:off x="0" y="0"/>
          <a:ext cx="0" cy="0"/>
          <a:chOff x="0" y="0"/>
          <a:chExt cx="0" cy="0"/>
        </a:xfrm>
      </p:grpSpPr>
      <p:sp>
        <p:nvSpPr>
          <p:cNvPr id="3197" name="Google Shape;3197;g714efd0eba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8" name="Google Shape;3198;g714efd0eba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714efd0eba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714efd0eb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7254a1001a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7254a1001a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shutterstock_1127482970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715991af5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715991af5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AdobeStock_295428334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g715991af5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4" name="Google Shape;3244;g715991af5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15991af5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15991af5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shutterstock_723768979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g714efd0eba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4" name="Google Shape;3264;g714efd0eb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7130f545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7130f545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715991af5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5" name="Google Shape;3275;g715991af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714efd0eba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714efd0eba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718c323e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718c323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715991af58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715991af5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714efd0eba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714efd0eba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714efd0eba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6" name="Google Shape;3386;g714efd0eba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14efd0eba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14efd0eba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714efd0eba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714efd0eb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714efd0eba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714efd0eba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98b4002be5_0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98b4002be5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80f7e6291e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9" name="Google Shape;3069;g80f7e6291e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714efd0eba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714efd0eba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714efd0eba_1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0" name="Google Shape;3440;g714efd0eba_1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714efd0eba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714efd0eb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shutterstock_1085385533</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715991af58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715991af58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715991af5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715991af5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0979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g714efd0eba_1_2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9" name="Google Shape;3499;g714efd0eba_1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715991af58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715991af58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715991af58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715991af5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a7430c0e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7" name="Google Shape;3517;ga7430c0e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714efd0eb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7" name="Google Shape;3077;g714efd0eb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715991af5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6" name="Google Shape;3526;g715991af5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80f7e6291e_0_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80f7e6291e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714efd0e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714efd0e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 and Laptops: AdobeStock_41735567  Router: shutterstock_263070023 </a:t>
            </a:r>
            <a:r>
              <a:rPr lang="en">
                <a:solidFill>
                  <a:schemeClr val="dk1"/>
                </a:solidFill>
              </a:rPr>
              <a:t>Firewall: shutterstock_1214853796 Cloud: AdobeStock_184417876</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715991af58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715991af58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714efd0eba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714efd0eba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98b4002be5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98b4002be5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shutterstock_645542983</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7"/>
        <p:cNvGrpSpPr/>
        <p:nvPr/>
      </p:nvGrpSpPr>
      <p:grpSpPr>
        <a:xfrm>
          <a:off x="0" y="0"/>
          <a:ext cx="0" cy="0"/>
          <a:chOff x="0" y="0"/>
          <a:chExt cx="0" cy="0"/>
        </a:xfrm>
      </p:grpSpPr>
      <p:pic>
        <p:nvPicPr>
          <p:cNvPr id="2038" name="Google Shape;2038;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9" name="Google Shape;2039;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41" name="Google Shape;2041;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2" name="Google Shape;2042;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3" name="Google Shape;2043;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4" name="Google Shape;2044;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5" name="Google Shape;2045;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6" name="Google Shape;2046;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7"/>
        <p:cNvGrpSpPr/>
        <p:nvPr/>
      </p:nvGrpSpPr>
      <p:grpSpPr>
        <a:xfrm>
          <a:off x="0" y="0"/>
          <a:ext cx="0" cy="0"/>
          <a:chOff x="0" y="0"/>
          <a:chExt cx="0" cy="0"/>
        </a:xfrm>
      </p:grpSpPr>
      <p:pic>
        <p:nvPicPr>
          <p:cNvPr id="2048" name="Google Shape;2048;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9" name="Google Shape;2049;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1" name="Google Shape;2051;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2" name="Google Shape;2052;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3" name="Google Shape;2053;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4" name="Google Shape;2054;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5" name="Google Shape;2055;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6" name="Google Shape;2056;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7"/>
        <p:cNvGrpSpPr/>
        <p:nvPr/>
      </p:nvGrpSpPr>
      <p:grpSpPr>
        <a:xfrm>
          <a:off x="0" y="0"/>
          <a:ext cx="0" cy="0"/>
          <a:chOff x="0" y="0"/>
          <a:chExt cx="0" cy="0"/>
        </a:xfrm>
      </p:grpSpPr>
      <p:pic>
        <p:nvPicPr>
          <p:cNvPr id="2058" name="Google Shape;2058;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9" name="Google Shape;2059;p10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61" name="Google Shape;2061;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2" name="Google Shape;2062;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3" name="Google Shape;2063;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4" name="Google Shape;2064;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5" name="Google Shape;2065;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6" name="Google Shape;2066;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7"/>
        <p:cNvGrpSpPr/>
        <p:nvPr/>
      </p:nvGrpSpPr>
      <p:grpSpPr>
        <a:xfrm>
          <a:off x="0" y="0"/>
          <a:ext cx="0" cy="0"/>
          <a:chOff x="0" y="0"/>
          <a:chExt cx="0" cy="0"/>
        </a:xfrm>
      </p:grpSpPr>
      <p:pic>
        <p:nvPicPr>
          <p:cNvPr id="2068" name="Google Shape;2068;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9" name="Google Shape;2069;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0" name="Google Shape;2070;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71" name="Google Shape;2071;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2" name="Google Shape;2072;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3" name="Google Shape;2073;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4" name="Google Shape;2074;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5" name="Google Shape;2075;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6" name="Google Shape;2076;p11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7"/>
        <p:cNvGrpSpPr/>
        <p:nvPr/>
      </p:nvGrpSpPr>
      <p:grpSpPr>
        <a:xfrm>
          <a:off x="0" y="0"/>
          <a:ext cx="0" cy="0"/>
          <a:chOff x="0" y="0"/>
          <a:chExt cx="0" cy="0"/>
        </a:xfrm>
      </p:grpSpPr>
      <p:pic>
        <p:nvPicPr>
          <p:cNvPr id="2078" name="Google Shape;2078;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9" name="Google Shape;2079;p1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0" name="Google Shape;2080;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81" name="Google Shape;2081;p11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2" name="Google Shape;2082;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3"/>
        <p:cNvGrpSpPr/>
        <p:nvPr/>
      </p:nvGrpSpPr>
      <p:grpSpPr>
        <a:xfrm>
          <a:off x="0" y="0"/>
          <a:ext cx="0" cy="0"/>
          <a:chOff x="0" y="0"/>
          <a:chExt cx="0" cy="0"/>
        </a:xfrm>
      </p:grpSpPr>
      <p:pic>
        <p:nvPicPr>
          <p:cNvPr id="2084" name="Google Shape;2084;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5" name="Google Shape;2085;p1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6" name="Google Shape;2086;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7" name="Google Shape;2087;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8"/>
        <p:cNvGrpSpPr/>
        <p:nvPr/>
      </p:nvGrpSpPr>
      <p:grpSpPr>
        <a:xfrm>
          <a:off x="0" y="0"/>
          <a:ext cx="0" cy="0"/>
          <a:chOff x="0" y="0"/>
          <a:chExt cx="0" cy="0"/>
        </a:xfrm>
      </p:grpSpPr>
      <p:sp>
        <p:nvSpPr>
          <p:cNvPr id="2089" name="Google Shape;2089;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0" name="Google Shape;2090;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1" name="Google Shape;209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2" name="Google Shape;209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3" name="Google Shape;2093;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4" name="Google Shape;2094;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5" name="Google Shape;2095;p113"/>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6"/>
        <p:cNvGrpSpPr/>
        <p:nvPr/>
      </p:nvGrpSpPr>
      <p:grpSpPr>
        <a:xfrm>
          <a:off x="0" y="0"/>
          <a:ext cx="0" cy="0"/>
          <a:chOff x="0" y="0"/>
          <a:chExt cx="0" cy="0"/>
        </a:xfrm>
      </p:grpSpPr>
      <p:pic>
        <p:nvPicPr>
          <p:cNvPr id="2097" name="Google Shape;2097;p11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8" name="Google Shape;2098;p11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00" name="Google Shape;2100;p11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1" name="Google Shape;2101;p11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2" name="Google Shape;2102;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3" name="Google Shape;2103;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4" name="Google Shape;2104;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5" name="Google Shape;2105;p11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8" name="Google Shape;2108;p11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9" name="Google Shape;2109;p11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10" name="Google Shape;2110;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1" name="Google Shape;2111;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2"/>
        <p:cNvGrpSpPr/>
        <p:nvPr/>
      </p:nvGrpSpPr>
      <p:grpSpPr>
        <a:xfrm>
          <a:off x="0" y="0"/>
          <a:ext cx="0" cy="0"/>
          <a:chOff x="0" y="0"/>
          <a:chExt cx="0" cy="0"/>
        </a:xfrm>
      </p:grpSpPr>
      <p:pic>
        <p:nvPicPr>
          <p:cNvPr id="2113" name="Google Shape;2113;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4" name="Google Shape;2114;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7" name="Google Shape;2117;p11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8" name="Google Shape;2118;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9" name="Google Shape;2119;p11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20" name="Google Shape;2120;p11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21"/>
        <p:cNvGrpSpPr/>
        <p:nvPr/>
      </p:nvGrpSpPr>
      <p:grpSpPr>
        <a:xfrm>
          <a:off x="0" y="0"/>
          <a:ext cx="0" cy="0"/>
          <a:chOff x="0" y="0"/>
          <a:chExt cx="0" cy="0"/>
        </a:xfrm>
      </p:grpSpPr>
      <p:pic>
        <p:nvPicPr>
          <p:cNvPr id="2122" name="Google Shape;2122;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3" name="Google Shape;2123;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5" name="Google Shape;2125;p11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6" name="Google Shape;2126;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7" name="Google Shape;2127;p11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8" name="Google Shape;212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9" name="Google Shape;2129;p11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30" name="Google Shape;2130;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1" name="Google Shape;2131;p11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32"/>
        <p:cNvGrpSpPr/>
        <p:nvPr/>
      </p:nvGrpSpPr>
      <p:grpSpPr>
        <a:xfrm>
          <a:off x="0" y="0"/>
          <a:ext cx="0" cy="0"/>
          <a:chOff x="0" y="0"/>
          <a:chExt cx="0" cy="0"/>
        </a:xfrm>
      </p:grpSpPr>
      <p:pic>
        <p:nvPicPr>
          <p:cNvPr id="2133" name="Google Shape;2133;p11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4" name="Google Shape;2134;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5" name="Google Shape;2135;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6" name="Google Shape;2136;p1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7" name="Google Shape;2137;p1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9" name="Google Shape;2139;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40" name="Google Shape;2140;p11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1" name="Google Shape;2141;p11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42"/>
        <p:cNvGrpSpPr/>
        <p:nvPr/>
      </p:nvGrpSpPr>
      <p:grpSpPr>
        <a:xfrm>
          <a:off x="0" y="0"/>
          <a:ext cx="0" cy="0"/>
          <a:chOff x="0" y="0"/>
          <a:chExt cx="0" cy="0"/>
        </a:xfrm>
      </p:grpSpPr>
      <p:pic>
        <p:nvPicPr>
          <p:cNvPr id="2143" name="Google Shape;2143;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4" name="Google Shape;2144;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5" name="Google Shape;2145;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6" name="Google Shape;2146;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7" name="Google Shape;2147;p11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1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9" name="Google Shape;2149;p11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50" name="Google Shape;2150;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1" name="Google Shape;2151;p11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52"/>
        <p:cNvGrpSpPr/>
        <p:nvPr/>
      </p:nvGrpSpPr>
      <p:grpSpPr>
        <a:xfrm>
          <a:off x="0" y="0"/>
          <a:ext cx="0" cy="0"/>
          <a:chOff x="0" y="0"/>
          <a:chExt cx="0" cy="0"/>
        </a:xfrm>
      </p:grpSpPr>
      <p:sp>
        <p:nvSpPr>
          <p:cNvPr id="2153" name="Google Shape;2153;p12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4" name="Google Shape;2154;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5" name="Google Shape;2155;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6" name="Google Shape;2156;p12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7" name="Google Shape;2157;p12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8" name="Google Shape;2158;p12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9" name="Google Shape;2159;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60" name="Google Shape;2160;p12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61" name="Google Shape;2161;p12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62"/>
        <p:cNvGrpSpPr/>
        <p:nvPr/>
      </p:nvGrpSpPr>
      <p:grpSpPr>
        <a:xfrm>
          <a:off x="0" y="0"/>
          <a:ext cx="0" cy="0"/>
          <a:chOff x="0" y="0"/>
          <a:chExt cx="0" cy="0"/>
        </a:xfrm>
      </p:grpSpPr>
      <p:pic>
        <p:nvPicPr>
          <p:cNvPr id="2163" name="Google Shape;2163;p12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4" name="Google Shape;2164;p12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2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6" name="Google Shape;2166;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7" name="Google Shape;2167;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8" name="Google Shape;2168;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9" name="Google Shape;2169;p12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2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71" name="Google Shape;2171;p1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2" name="Google Shape;2172;p12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3"/>
        <p:cNvGrpSpPr/>
        <p:nvPr/>
      </p:nvGrpSpPr>
      <p:grpSpPr>
        <a:xfrm>
          <a:off x="0" y="0"/>
          <a:ext cx="0" cy="0"/>
          <a:chOff x="0" y="0"/>
          <a:chExt cx="0" cy="0"/>
        </a:xfrm>
      </p:grpSpPr>
      <p:sp>
        <p:nvSpPr>
          <p:cNvPr id="2174" name="Google Shape;2174;p12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5" name="Google Shape;217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6" name="Google Shape;217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7" name="Google Shape;2177;p12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8" name="Google Shape;2178;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0" name="Google Shape;2180;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1" name="Google Shape;2181;p12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2" name="Google Shape;2182;p1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3"/>
        <p:cNvGrpSpPr/>
        <p:nvPr/>
      </p:nvGrpSpPr>
      <p:grpSpPr>
        <a:xfrm>
          <a:off x="0" y="0"/>
          <a:ext cx="0" cy="0"/>
          <a:chOff x="0" y="0"/>
          <a:chExt cx="0" cy="0"/>
        </a:xfrm>
      </p:grpSpPr>
      <p:sp>
        <p:nvSpPr>
          <p:cNvPr id="2184" name="Google Shape;2184;p1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6" name="Google Shape;2186;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7" name="Google Shape;2187;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8" name="Google Shape;2188;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9" name="Google Shape;2189;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0" name="Google Shape;2190;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91" name="Google Shape;2191;p123"/>
          <p:cNvGrpSpPr/>
          <p:nvPr/>
        </p:nvGrpSpPr>
        <p:grpSpPr>
          <a:xfrm>
            <a:off x="457200" y="1378813"/>
            <a:ext cx="776889" cy="621300"/>
            <a:chOff x="457200" y="1378813"/>
            <a:chExt cx="776889" cy="621300"/>
          </a:xfrm>
        </p:grpSpPr>
        <p:sp>
          <p:nvSpPr>
            <p:cNvPr id="2192" name="Google Shape;219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3" name="Google Shape;219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3"/>
          <p:cNvGrpSpPr/>
          <p:nvPr/>
        </p:nvGrpSpPr>
        <p:grpSpPr>
          <a:xfrm>
            <a:off x="457200" y="2228725"/>
            <a:ext cx="776889" cy="621300"/>
            <a:chOff x="457200" y="1378813"/>
            <a:chExt cx="776889" cy="621300"/>
          </a:xfrm>
        </p:grpSpPr>
        <p:sp>
          <p:nvSpPr>
            <p:cNvPr id="2195" name="Google Shape;219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6" name="Google Shape;219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3"/>
          <p:cNvGrpSpPr/>
          <p:nvPr/>
        </p:nvGrpSpPr>
        <p:grpSpPr>
          <a:xfrm>
            <a:off x="457200" y="3073850"/>
            <a:ext cx="776889" cy="621300"/>
            <a:chOff x="457200" y="1378813"/>
            <a:chExt cx="776889" cy="621300"/>
          </a:xfrm>
        </p:grpSpPr>
        <p:sp>
          <p:nvSpPr>
            <p:cNvPr id="2198" name="Google Shape;219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9" name="Google Shape;219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23"/>
          <p:cNvGrpSpPr/>
          <p:nvPr/>
        </p:nvGrpSpPr>
        <p:grpSpPr>
          <a:xfrm>
            <a:off x="457200" y="3923750"/>
            <a:ext cx="776889" cy="621300"/>
            <a:chOff x="457200" y="1378813"/>
            <a:chExt cx="776889" cy="621300"/>
          </a:xfrm>
        </p:grpSpPr>
        <p:sp>
          <p:nvSpPr>
            <p:cNvPr id="2201" name="Google Shape;2201;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2" name="Google Shape;2202;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12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4" name="Google Shape;2204;p1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8" name="Google Shape;2208;p12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9" name="Google Shape;2209;p12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10"/>
        <p:cNvGrpSpPr/>
        <p:nvPr/>
      </p:nvGrpSpPr>
      <p:grpSpPr>
        <a:xfrm>
          <a:off x="0" y="0"/>
          <a:ext cx="0" cy="0"/>
          <a:chOff x="0" y="0"/>
          <a:chExt cx="0" cy="0"/>
        </a:xfrm>
      </p:grpSpPr>
      <p:sp>
        <p:nvSpPr>
          <p:cNvPr id="2211" name="Google Shape;2211;p12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3" name="Google Shape;2213;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4" name="Google Shape;2214;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5" name="Google Shape;2215;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6" name="Google Shape;2216;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7" name="Google Shape;2217;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8" name="Google Shape;2218;p124"/>
          <p:cNvGrpSpPr/>
          <p:nvPr/>
        </p:nvGrpSpPr>
        <p:grpSpPr>
          <a:xfrm>
            <a:off x="457200" y="1300225"/>
            <a:ext cx="776889" cy="621300"/>
            <a:chOff x="457200" y="1378813"/>
            <a:chExt cx="776889" cy="621300"/>
          </a:xfrm>
        </p:grpSpPr>
        <p:sp>
          <p:nvSpPr>
            <p:cNvPr id="2219" name="Google Shape;2219;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0" name="Google Shape;2220;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4"/>
          <p:cNvGrpSpPr/>
          <p:nvPr/>
        </p:nvGrpSpPr>
        <p:grpSpPr>
          <a:xfrm>
            <a:off x="457200" y="2000125"/>
            <a:ext cx="776889" cy="621300"/>
            <a:chOff x="457200" y="1378813"/>
            <a:chExt cx="776889" cy="621300"/>
          </a:xfrm>
        </p:grpSpPr>
        <p:sp>
          <p:nvSpPr>
            <p:cNvPr id="2222" name="Google Shape;2222;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3" name="Google Shape;2223;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4"/>
          <p:cNvGrpSpPr/>
          <p:nvPr/>
        </p:nvGrpSpPr>
        <p:grpSpPr>
          <a:xfrm>
            <a:off x="457200" y="2692850"/>
            <a:ext cx="776889" cy="621300"/>
            <a:chOff x="457200" y="1378813"/>
            <a:chExt cx="776889" cy="621300"/>
          </a:xfrm>
        </p:grpSpPr>
        <p:sp>
          <p:nvSpPr>
            <p:cNvPr id="2225" name="Google Shape;2225;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6" name="Google Shape;2226;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24"/>
          <p:cNvGrpSpPr/>
          <p:nvPr/>
        </p:nvGrpSpPr>
        <p:grpSpPr>
          <a:xfrm>
            <a:off x="457200" y="3390350"/>
            <a:ext cx="776889" cy="621300"/>
            <a:chOff x="457200" y="1378813"/>
            <a:chExt cx="776889" cy="621300"/>
          </a:xfrm>
        </p:grpSpPr>
        <p:sp>
          <p:nvSpPr>
            <p:cNvPr id="2228" name="Google Shape;2228;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9" name="Google Shape;2229;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12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1" name="Google Shape;2231;p12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5" name="Google Shape;2235;p12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6" name="Google Shape;2236;p12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7" name="Google Shape;2237;p124"/>
          <p:cNvGrpSpPr/>
          <p:nvPr/>
        </p:nvGrpSpPr>
        <p:grpSpPr>
          <a:xfrm>
            <a:off x="469500" y="4083075"/>
            <a:ext cx="776889" cy="621300"/>
            <a:chOff x="457200" y="1378813"/>
            <a:chExt cx="776889" cy="621300"/>
          </a:xfrm>
        </p:grpSpPr>
        <p:sp>
          <p:nvSpPr>
            <p:cNvPr id="2238" name="Google Shape;2238;p12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9" name="Google Shape;2239;p12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2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42"/>
        <p:cNvGrpSpPr/>
        <p:nvPr/>
      </p:nvGrpSpPr>
      <p:grpSpPr>
        <a:xfrm>
          <a:off x="0" y="0"/>
          <a:ext cx="0" cy="0"/>
          <a:chOff x="0" y="0"/>
          <a:chExt cx="0" cy="0"/>
        </a:xfrm>
      </p:grpSpPr>
      <p:sp>
        <p:nvSpPr>
          <p:cNvPr id="2243" name="Google Shape;2243;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5" name="Google Shape;2245;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6" name="Google Shape;2246;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7" name="Google Shape;224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8" name="Google Shape;2248;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9" name="Google Shape;2249;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0" name="Google Shape;2250;p125"/>
          <p:cNvGrpSpPr/>
          <p:nvPr/>
        </p:nvGrpSpPr>
        <p:grpSpPr>
          <a:xfrm>
            <a:off x="457200" y="1237825"/>
            <a:ext cx="776900" cy="486300"/>
            <a:chOff x="457200" y="1466425"/>
            <a:chExt cx="776900" cy="486300"/>
          </a:xfrm>
        </p:grpSpPr>
        <p:sp>
          <p:nvSpPr>
            <p:cNvPr id="2251" name="Google Shape;2251;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12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4" name="Google Shape;2254;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125"/>
          <p:cNvGrpSpPr/>
          <p:nvPr/>
        </p:nvGrpSpPr>
        <p:grpSpPr>
          <a:xfrm>
            <a:off x="457200" y="1828900"/>
            <a:ext cx="776900" cy="486300"/>
            <a:chOff x="457200" y="1466425"/>
            <a:chExt cx="776900" cy="486300"/>
          </a:xfrm>
        </p:grpSpPr>
        <p:sp>
          <p:nvSpPr>
            <p:cNvPr id="2256" name="Google Shape;225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7" name="Google Shape;225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8" name="Google Shape;2258;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9" name="Google Shape;2259;p125"/>
          <p:cNvGrpSpPr/>
          <p:nvPr/>
        </p:nvGrpSpPr>
        <p:grpSpPr>
          <a:xfrm>
            <a:off x="457200" y="2419975"/>
            <a:ext cx="776900" cy="486300"/>
            <a:chOff x="457200" y="1466425"/>
            <a:chExt cx="776900" cy="486300"/>
          </a:xfrm>
        </p:grpSpPr>
        <p:sp>
          <p:nvSpPr>
            <p:cNvPr id="2260" name="Google Shape;226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125"/>
          <p:cNvGrpSpPr/>
          <p:nvPr/>
        </p:nvGrpSpPr>
        <p:grpSpPr>
          <a:xfrm>
            <a:off x="457200" y="3011050"/>
            <a:ext cx="776900" cy="486300"/>
            <a:chOff x="457200" y="1466425"/>
            <a:chExt cx="776900" cy="486300"/>
          </a:xfrm>
        </p:grpSpPr>
        <p:sp>
          <p:nvSpPr>
            <p:cNvPr id="2264" name="Google Shape;226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5" name="Google Shape;226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7" name="Google Shape;2267;p125"/>
          <p:cNvGrpSpPr/>
          <p:nvPr/>
        </p:nvGrpSpPr>
        <p:grpSpPr>
          <a:xfrm>
            <a:off x="457200" y="3602137"/>
            <a:ext cx="776900" cy="486300"/>
            <a:chOff x="457200" y="1466425"/>
            <a:chExt cx="776900" cy="486300"/>
          </a:xfrm>
        </p:grpSpPr>
        <p:sp>
          <p:nvSpPr>
            <p:cNvPr id="2268" name="Google Shape;2268;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9" name="Google Shape;2269;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0" name="Google Shape;2270;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1" name="Google Shape;2271;p125"/>
          <p:cNvGrpSpPr/>
          <p:nvPr/>
        </p:nvGrpSpPr>
        <p:grpSpPr>
          <a:xfrm>
            <a:off x="457200" y="4193262"/>
            <a:ext cx="776900" cy="486300"/>
            <a:chOff x="457200" y="1466425"/>
            <a:chExt cx="776900" cy="486300"/>
          </a:xfrm>
        </p:grpSpPr>
        <p:sp>
          <p:nvSpPr>
            <p:cNvPr id="2272" name="Google Shape;2272;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3" name="Google Shape;2273;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7" name="Google Shape;2277;p12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2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9"/>
        <p:cNvGrpSpPr/>
        <p:nvPr/>
      </p:nvGrpSpPr>
      <p:grpSpPr>
        <a:xfrm>
          <a:off x="0" y="0"/>
          <a:ext cx="0" cy="0"/>
          <a:chOff x="0" y="0"/>
          <a:chExt cx="0" cy="0"/>
        </a:xfrm>
      </p:grpSpPr>
      <p:sp>
        <p:nvSpPr>
          <p:cNvPr id="2280" name="Google Shape;2280;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2" name="Google Shape;2282;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3" name="Google Shape;2283;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4" name="Google Shape;2284;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5" name="Google Shape;2285;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6" name="Google Shape;2286;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7" name="Google Shape;2287;p126"/>
          <p:cNvGrpSpPr/>
          <p:nvPr/>
        </p:nvGrpSpPr>
        <p:grpSpPr>
          <a:xfrm>
            <a:off x="457200" y="1237825"/>
            <a:ext cx="776900" cy="486300"/>
            <a:chOff x="457200" y="1466425"/>
            <a:chExt cx="776900" cy="486300"/>
          </a:xfrm>
        </p:grpSpPr>
        <p:sp>
          <p:nvSpPr>
            <p:cNvPr id="2288" name="Google Shape;2288;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9" name="Google Shape;2289;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1" name="Google Shape;2291;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126"/>
          <p:cNvGrpSpPr/>
          <p:nvPr/>
        </p:nvGrpSpPr>
        <p:grpSpPr>
          <a:xfrm>
            <a:off x="457200" y="1828900"/>
            <a:ext cx="776900" cy="486300"/>
            <a:chOff x="457200" y="1466425"/>
            <a:chExt cx="776900" cy="486300"/>
          </a:xfrm>
        </p:grpSpPr>
        <p:sp>
          <p:nvSpPr>
            <p:cNvPr id="2293" name="Google Shape;2293;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126"/>
          <p:cNvGrpSpPr/>
          <p:nvPr/>
        </p:nvGrpSpPr>
        <p:grpSpPr>
          <a:xfrm>
            <a:off x="457200" y="2419975"/>
            <a:ext cx="776900" cy="486300"/>
            <a:chOff x="457200" y="1466425"/>
            <a:chExt cx="776900" cy="486300"/>
          </a:xfrm>
        </p:grpSpPr>
        <p:sp>
          <p:nvSpPr>
            <p:cNvPr id="2297" name="Google Shape;2297;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126"/>
          <p:cNvGrpSpPr/>
          <p:nvPr/>
        </p:nvGrpSpPr>
        <p:grpSpPr>
          <a:xfrm>
            <a:off x="457200" y="3011050"/>
            <a:ext cx="776900" cy="486300"/>
            <a:chOff x="457200" y="1466425"/>
            <a:chExt cx="776900" cy="486300"/>
          </a:xfrm>
        </p:grpSpPr>
        <p:sp>
          <p:nvSpPr>
            <p:cNvPr id="2301" name="Google Shape;2301;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3" name="Google Shape;2303;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126"/>
          <p:cNvGrpSpPr/>
          <p:nvPr/>
        </p:nvGrpSpPr>
        <p:grpSpPr>
          <a:xfrm>
            <a:off x="457200" y="3602137"/>
            <a:ext cx="776900" cy="486300"/>
            <a:chOff x="457200" y="1466425"/>
            <a:chExt cx="776900" cy="486300"/>
          </a:xfrm>
        </p:grpSpPr>
        <p:sp>
          <p:nvSpPr>
            <p:cNvPr id="2305" name="Google Shape;2305;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6" name="Google Shape;2306;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126"/>
          <p:cNvGrpSpPr/>
          <p:nvPr/>
        </p:nvGrpSpPr>
        <p:grpSpPr>
          <a:xfrm>
            <a:off x="457200" y="4193262"/>
            <a:ext cx="776900" cy="486300"/>
            <a:chOff x="457200" y="1466425"/>
            <a:chExt cx="776900" cy="486300"/>
          </a:xfrm>
        </p:grpSpPr>
        <p:sp>
          <p:nvSpPr>
            <p:cNvPr id="2309" name="Google Shape;2309;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10" name="Google Shape;2310;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4" name="Google Shape;2314;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5" name="Google Shape;2315;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6"/>
        <p:cNvGrpSpPr/>
        <p:nvPr/>
      </p:nvGrpSpPr>
      <p:grpSpPr>
        <a:xfrm>
          <a:off x="0" y="0"/>
          <a:ext cx="0" cy="0"/>
          <a:chOff x="0" y="0"/>
          <a:chExt cx="0" cy="0"/>
        </a:xfrm>
      </p:grpSpPr>
      <p:sp>
        <p:nvSpPr>
          <p:cNvPr id="2317" name="Google Shape;2317;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9" name="Google Shape;2319;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0" name="Google Shape;2320;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1" name="Google Shape;2321;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2" name="Google Shape;2322;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3" name="Google Shape;2323;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4" name="Google Shape;2324;p127"/>
          <p:cNvGrpSpPr/>
          <p:nvPr/>
        </p:nvGrpSpPr>
        <p:grpSpPr>
          <a:xfrm>
            <a:off x="457222" y="1149803"/>
            <a:ext cx="713194" cy="446423"/>
            <a:chOff x="457200" y="1466425"/>
            <a:chExt cx="776900" cy="486300"/>
          </a:xfrm>
        </p:grpSpPr>
        <p:sp>
          <p:nvSpPr>
            <p:cNvPr id="2325" name="Google Shape;232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6" name="Google Shape;232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8" name="Google Shape;2328;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9" name="Google Shape;2329;p127"/>
          <p:cNvGrpSpPr/>
          <p:nvPr/>
        </p:nvGrpSpPr>
        <p:grpSpPr>
          <a:xfrm>
            <a:off x="457222" y="1672428"/>
            <a:ext cx="713194" cy="446423"/>
            <a:chOff x="457200" y="1466425"/>
            <a:chExt cx="776900" cy="486300"/>
          </a:xfrm>
        </p:grpSpPr>
        <p:sp>
          <p:nvSpPr>
            <p:cNvPr id="2330" name="Google Shape;233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31" name="Google Shape;233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3" name="Google Shape;2333;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127"/>
          <p:cNvGrpSpPr/>
          <p:nvPr/>
        </p:nvGrpSpPr>
        <p:grpSpPr>
          <a:xfrm>
            <a:off x="457197" y="2195578"/>
            <a:ext cx="713194" cy="446423"/>
            <a:chOff x="457200" y="1466425"/>
            <a:chExt cx="776900" cy="486300"/>
          </a:xfrm>
        </p:grpSpPr>
        <p:sp>
          <p:nvSpPr>
            <p:cNvPr id="2335" name="Google Shape;233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6" name="Google Shape;233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7" name="Google Shape;2337;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8" name="Google Shape;2338;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127"/>
          <p:cNvGrpSpPr/>
          <p:nvPr/>
        </p:nvGrpSpPr>
        <p:grpSpPr>
          <a:xfrm>
            <a:off x="457197" y="2718203"/>
            <a:ext cx="713194" cy="446423"/>
            <a:chOff x="457200" y="1466425"/>
            <a:chExt cx="776900" cy="486300"/>
          </a:xfrm>
        </p:grpSpPr>
        <p:sp>
          <p:nvSpPr>
            <p:cNvPr id="2340" name="Google Shape;234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41" name="Google Shape;234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3" name="Google Shape;2343;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127"/>
          <p:cNvGrpSpPr/>
          <p:nvPr/>
        </p:nvGrpSpPr>
        <p:grpSpPr>
          <a:xfrm>
            <a:off x="457222" y="3240828"/>
            <a:ext cx="713194" cy="446423"/>
            <a:chOff x="457200" y="1466425"/>
            <a:chExt cx="776900" cy="486300"/>
          </a:xfrm>
        </p:grpSpPr>
        <p:sp>
          <p:nvSpPr>
            <p:cNvPr id="2345" name="Google Shape;234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6" name="Google Shape;234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8" name="Google Shape;2348;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127"/>
          <p:cNvGrpSpPr/>
          <p:nvPr/>
        </p:nvGrpSpPr>
        <p:grpSpPr>
          <a:xfrm>
            <a:off x="457222" y="3763453"/>
            <a:ext cx="713194" cy="446423"/>
            <a:chOff x="457200" y="1466425"/>
            <a:chExt cx="776900" cy="486300"/>
          </a:xfrm>
        </p:grpSpPr>
        <p:sp>
          <p:nvSpPr>
            <p:cNvPr id="2350" name="Google Shape;235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51" name="Google Shape;235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3" name="Google Shape;2353;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27"/>
          <p:cNvGrpSpPr/>
          <p:nvPr/>
        </p:nvGrpSpPr>
        <p:grpSpPr>
          <a:xfrm>
            <a:off x="457222" y="4311603"/>
            <a:ext cx="713194" cy="446423"/>
            <a:chOff x="457200" y="1466425"/>
            <a:chExt cx="776900" cy="486300"/>
          </a:xfrm>
        </p:grpSpPr>
        <p:sp>
          <p:nvSpPr>
            <p:cNvPr id="2355" name="Google Shape;235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6" name="Google Shape;235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8"/>
        <p:cNvGrpSpPr/>
        <p:nvPr/>
      </p:nvGrpSpPr>
      <p:grpSpPr>
        <a:xfrm>
          <a:off x="0" y="0"/>
          <a:ext cx="0" cy="0"/>
          <a:chOff x="0" y="0"/>
          <a:chExt cx="0" cy="0"/>
        </a:xfrm>
      </p:grpSpPr>
      <p:sp>
        <p:nvSpPr>
          <p:cNvPr id="2359" name="Google Shape;2359;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0" name="Google Shape;2360;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61" name="Google Shape;236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2" name="Google Shape;23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3" name="Google Shape;2363;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4" name="Google Shape;2364;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5" name="Google Shape;2365;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6" name="Google Shape;2366;p128"/>
          <p:cNvGrpSpPr/>
          <p:nvPr/>
        </p:nvGrpSpPr>
        <p:grpSpPr>
          <a:xfrm>
            <a:off x="457427" y="3873038"/>
            <a:ext cx="602564" cy="377174"/>
            <a:chOff x="457200" y="1466425"/>
            <a:chExt cx="776900" cy="486300"/>
          </a:xfrm>
        </p:grpSpPr>
        <p:sp>
          <p:nvSpPr>
            <p:cNvPr id="2367" name="Google Shape;236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8" name="Google Shape;236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9" name="Google Shape;2369;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0" name="Google Shape;2370;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1" name="Google Shape;2371;p128"/>
          <p:cNvGrpSpPr/>
          <p:nvPr/>
        </p:nvGrpSpPr>
        <p:grpSpPr>
          <a:xfrm>
            <a:off x="457315" y="4311142"/>
            <a:ext cx="602564" cy="377174"/>
            <a:chOff x="457200" y="1466425"/>
            <a:chExt cx="776900" cy="486300"/>
          </a:xfrm>
        </p:grpSpPr>
        <p:sp>
          <p:nvSpPr>
            <p:cNvPr id="2372" name="Google Shape;237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3" name="Google Shape;237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5" name="Google Shape;2375;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6" name="Google Shape;2376;p128"/>
          <p:cNvGrpSpPr/>
          <p:nvPr/>
        </p:nvGrpSpPr>
        <p:grpSpPr>
          <a:xfrm>
            <a:off x="457377" y="2996663"/>
            <a:ext cx="602564" cy="377174"/>
            <a:chOff x="457200" y="1466425"/>
            <a:chExt cx="776900" cy="486300"/>
          </a:xfrm>
        </p:grpSpPr>
        <p:sp>
          <p:nvSpPr>
            <p:cNvPr id="2377" name="Google Shape;237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8" name="Google Shape;237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0" name="Google Shape;2380;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1" name="Google Shape;2381;p128"/>
          <p:cNvGrpSpPr/>
          <p:nvPr/>
        </p:nvGrpSpPr>
        <p:grpSpPr>
          <a:xfrm>
            <a:off x="457265" y="3434767"/>
            <a:ext cx="602564" cy="377174"/>
            <a:chOff x="457200" y="1466425"/>
            <a:chExt cx="776900" cy="486300"/>
          </a:xfrm>
        </p:grpSpPr>
        <p:sp>
          <p:nvSpPr>
            <p:cNvPr id="2382" name="Google Shape;238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3" name="Google Shape;238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5" name="Google Shape;2385;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28"/>
          <p:cNvGrpSpPr/>
          <p:nvPr/>
        </p:nvGrpSpPr>
        <p:grpSpPr>
          <a:xfrm>
            <a:off x="457402" y="2135288"/>
            <a:ext cx="602564" cy="377174"/>
            <a:chOff x="457200" y="1466425"/>
            <a:chExt cx="776900" cy="486300"/>
          </a:xfrm>
        </p:grpSpPr>
        <p:sp>
          <p:nvSpPr>
            <p:cNvPr id="2387" name="Google Shape;238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8" name="Google Shape;238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0" name="Google Shape;2390;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128"/>
          <p:cNvGrpSpPr/>
          <p:nvPr/>
        </p:nvGrpSpPr>
        <p:grpSpPr>
          <a:xfrm>
            <a:off x="457290" y="2573392"/>
            <a:ext cx="602564" cy="377174"/>
            <a:chOff x="457200" y="1466425"/>
            <a:chExt cx="776900" cy="486300"/>
          </a:xfrm>
        </p:grpSpPr>
        <p:sp>
          <p:nvSpPr>
            <p:cNvPr id="2392" name="Google Shape;239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3" name="Google Shape;239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5" name="Google Shape;2395;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28"/>
          <p:cNvGrpSpPr/>
          <p:nvPr/>
        </p:nvGrpSpPr>
        <p:grpSpPr>
          <a:xfrm>
            <a:off x="457352" y="1258913"/>
            <a:ext cx="602564" cy="377174"/>
            <a:chOff x="457200" y="1466425"/>
            <a:chExt cx="776900" cy="486300"/>
          </a:xfrm>
        </p:grpSpPr>
        <p:sp>
          <p:nvSpPr>
            <p:cNvPr id="2397" name="Google Shape;239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8" name="Google Shape;239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0" name="Google Shape;2400;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128"/>
          <p:cNvGrpSpPr/>
          <p:nvPr/>
        </p:nvGrpSpPr>
        <p:grpSpPr>
          <a:xfrm>
            <a:off x="457240" y="1697017"/>
            <a:ext cx="602564" cy="377174"/>
            <a:chOff x="457200" y="1466425"/>
            <a:chExt cx="776900" cy="486300"/>
          </a:xfrm>
        </p:grpSpPr>
        <p:sp>
          <p:nvSpPr>
            <p:cNvPr id="2402" name="Google Shape;240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3" name="Google Shape;240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5"/>
        <p:cNvGrpSpPr/>
        <p:nvPr/>
      </p:nvGrpSpPr>
      <p:grpSpPr>
        <a:xfrm>
          <a:off x="0" y="0"/>
          <a:ext cx="0" cy="0"/>
          <a:chOff x="0" y="0"/>
          <a:chExt cx="0" cy="0"/>
        </a:xfrm>
      </p:grpSpPr>
      <p:sp>
        <p:nvSpPr>
          <p:cNvPr id="2406" name="Google Shape;2406;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7" name="Google Shape;2407;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8" name="Google Shape;2408;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9" name="Google Shape;2409;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10" name="Google Shape;2410;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1" name="Google Shape;2411;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2" name="Google Shape;2412;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129"/>
          <p:cNvGrpSpPr/>
          <p:nvPr/>
        </p:nvGrpSpPr>
        <p:grpSpPr>
          <a:xfrm>
            <a:off x="457427" y="3873038"/>
            <a:ext cx="602564" cy="377174"/>
            <a:chOff x="457200" y="1466425"/>
            <a:chExt cx="776900" cy="486300"/>
          </a:xfrm>
        </p:grpSpPr>
        <p:sp>
          <p:nvSpPr>
            <p:cNvPr id="2414" name="Google Shape;2414;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5" name="Google Shape;2415;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6" name="Google Shape;2416;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7" name="Google Shape;2417;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9"/>
          <p:cNvGrpSpPr/>
          <p:nvPr/>
        </p:nvGrpSpPr>
        <p:grpSpPr>
          <a:xfrm>
            <a:off x="457315" y="4311142"/>
            <a:ext cx="602564" cy="377174"/>
            <a:chOff x="457200" y="1466425"/>
            <a:chExt cx="776900" cy="486300"/>
          </a:xfrm>
        </p:grpSpPr>
        <p:sp>
          <p:nvSpPr>
            <p:cNvPr id="2419" name="Google Shape;2419;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20" name="Google Shape;2420;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2" name="Google Shape;2422;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29"/>
          <p:cNvGrpSpPr/>
          <p:nvPr/>
        </p:nvGrpSpPr>
        <p:grpSpPr>
          <a:xfrm>
            <a:off x="457377" y="2996663"/>
            <a:ext cx="602564" cy="377174"/>
            <a:chOff x="457200" y="1466425"/>
            <a:chExt cx="776900" cy="486300"/>
          </a:xfrm>
        </p:grpSpPr>
        <p:sp>
          <p:nvSpPr>
            <p:cNvPr id="2424" name="Google Shape;2424;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5" name="Google Shape;2425;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7" name="Google Shape;2427;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129"/>
          <p:cNvGrpSpPr/>
          <p:nvPr/>
        </p:nvGrpSpPr>
        <p:grpSpPr>
          <a:xfrm>
            <a:off x="457265" y="3434767"/>
            <a:ext cx="602564" cy="377174"/>
            <a:chOff x="457200" y="1466425"/>
            <a:chExt cx="776900" cy="486300"/>
          </a:xfrm>
        </p:grpSpPr>
        <p:sp>
          <p:nvSpPr>
            <p:cNvPr id="2429" name="Google Shape;2429;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30" name="Google Shape;2430;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2" name="Google Shape;2432;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129"/>
          <p:cNvGrpSpPr/>
          <p:nvPr/>
        </p:nvGrpSpPr>
        <p:grpSpPr>
          <a:xfrm>
            <a:off x="457402" y="2135288"/>
            <a:ext cx="602564" cy="377174"/>
            <a:chOff x="457200" y="1466425"/>
            <a:chExt cx="776900" cy="486300"/>
          </a:xfrm>
        </p:grpSpPr>
        <p:sp>
          <p:nvSpPr>
            <p:cNvPr id="2434" name="Google Shape;2434;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5" name="Google Shape;2435;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7" name="Google Shape;2437;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129"/>
          <p:cNvGrpSpPr/>
          <p:nvPr/>
        </p:nvGrpSpPr>
        <p:grpSpPr>
          <a:xfrm>
            <a:off x="457290" y="2573392"/>
            <a:ext cx="602564" cy="377174"/>
            <a:chOff x="457200" y="1466425"/>
            <a:chExt cx="776900" cy="486300"/>
          </a:xfrm>
        </p:grpSpPr>
        <p:sp>
          <p:nvSpPr>
            <p:cNvPr id="2439" name="Google Shape;2439;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40" name="Google Shape;2440;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2" name="Google Shape;2442;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129"/>
          <p:cNvGrpSpPr/>
          <p:nvPr/>
        </p:nvGrpSpPr>
        <p:grpSpPr>
          <a:xfrm>
            <a:off x="457352" y="1258913"/>
            <a:ext cx="602564" cy="377174"/>
            <a:chOff x="457200" y="1466425"/>
            <a:chExt cx="776900" cy="486300"/>
          </a:xfrm>
        </p:grpSpPr>
        <p:sp>
          <p:nvSpPr>
            <p:cNvPr id="2444" name="Google Shape;2444;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5" name="Google Shape;2445;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7" name="Google Shape;2447;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29"/>
          <p:cNvGrpSpPr/>
          <p:nvPr/>
        </p:nvGrpSpPr>
        <p:grpSpPr>
          <a:xfrm>
            <a:off x="457240" y="1697017"/>
            <a:ext cx="602564" cy="377174"/>
            <a:chOff x="457200" y="1466425"/>
            <a:chExt cx="776900" cy="486300"/>
          </a:xfrm>
        </p:grpSpPr>
        <p:sp>
          <p:nvSpPr>
            <p:cNvPr id="2449" name="Google Shape;2449;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50" name="Google Shape;2450;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52"/>
        <p:cNvGrpSpPr/>
        <p:nvPr/>
      </p:nvGrpSpPr>
      <p:grpSpPr>
        <a:xfrm>
          <a:off x="0" y="0"/>
          <a:ext cx="0" cy="0"/>
          <a:chOff x="0" y="0"/>
          <a:chExt cx="0" cy="0"/>
        </a:xfrm>
      </p:grpSpPr>
      <p:sp>
        <p:nvSpPr>
          <p:cNvPr id="2453" name="Google Shape;2453;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4" name="Google Shape;2454;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5" name="Google Shape;2455;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6" name="Google Shape;2456;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7" name="Google Shape;2457;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8" name="Google Shape;2458;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9" name="Google Shape;2459;p130"/>
          <p:cNvGrpSpPr/>
          <p:nvPr/>
        </p:nvGrpSpPr>
        <p:grpSpPr>
          <a:xfrm>
            <a:off x="457181" y="1345103"/>
            <a:ext cx="533372" cy="533480"/>
            <a:chOff x="457200" y="1378813"/>
            <a:chExt cx="695400" cy="695450"/>
          </a:xfrm>
        </p:grpSpPr>
        <p:sp>
          <p:nvSpPr>
            <p:cNvPr id="2460" name="Google Shape;2460;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1" name="Google Shape;2461;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 name="Google Shape;2462;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4" name="Google Shape;2464;p130"/>
          <p:cNvGrpSpPr/>
          <p:nvPr/>
        </p:nvGrpSpPr>
        <p:grpSpPr>
          <a:xfrm>
            <a:off x="3228956" y="1345103"/>
            <a:ext cx="533372" cy="533480"/>
            <a:chOff x="457200" y="1378813"/>
            <a:chExt cx="695400" cy="695450"/>
          </a:xfrm>
        </p:grpSpPr>
        <p:sp>
          <p:nvSpPr>
            <p:cNvPr id="2465" name="Google Shape;2465;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6" name="Google Shape;2466;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7" name="Google Shape;2467;p13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9" name="Google Shape;2469;p130"/>
          <p:cNvGrpSpPr/>
          <p:nvPr/>
        </p:nvGrpSpPr>
        <p:grpSpPr>
          <a:xfrm>
            <a:off x="6134081" y="1345853"/>
            <a:ext cx="533372" cy="533480"/>
            <a:chOff x="457200" y="1378813"/>
            <a:chExt cx="695400" cy="695450"/>
          </a:xfrm>
        </p:grpSpPr>
        <p:sp>
          <p:nvSpPr>
            <p:cNvPr id="2470" name="Google Shape;2470;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71" name="Google Shape;2471;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4"/>
        <p:cNvGrpSpPr/>
        <p:nvPr/>
      </p:nvGrpSpPr>
      <p:grpSpPr>
        <a:xfrm>
          <a:off x="0" y="0"/>
          <a:ext cx="0" cy="0"/>
          <a:chOff x="0" y="0"/>
          <a:chExt cx="0" cy="0"/>
        </a:xfrm>
      </p:grpSpPr>
      <p:pic>
        <p:nvPicPr>
          <p:cNvPr id="2475" name="Google Shape;2475;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6" name="Google Shape;2476;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8" name="Google Shape;2478;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9" name="Google Shape;2479;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80" name="Google Shape;248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81" name="Google Shape;2481;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2" name="Google Shape;2482;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3" name="Google Shape;2483;p131"/>
          <p:cNvGrpSpPr/>
          <p:nvPr/>
        </p:nvGrpSpPr>
        <p:grpSpPr>
          <a:xfrm>
            <a:off x="457206" y="1421303"/>
            <a:ext cx="533372" cy="533480"/>
            <a:chOff x="457200" y="1378813"/>
            <a:chExt cx="695400" cy="695450"/>
          </a:xfrm>
        </p:grpSpPr>
        <p:sp>
          <p:nvSpPr>
            <p:cNvPr id="2484" name="Google Shape;2484;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5" name="Google Shape;2485;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7" name="Google Shape;2487;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8" name="Google Shape;2488;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131"/>
          <p:cNvGrpSpPr/>
          <p:nvPr/>
        </p:nvGrpSpPr>
        <p:grpSpPr>
          <a:xfrm>
            <a:off x="4936306" y="1423553"/>
            <a:ext cx="533372" cy="533480"/>
            <a:chOff x="457200" y="1378813"/>
            <a:chExt cx="695400" cy="695450"/>
          </a:xfrm>
        </p:grpSpPr>
        <p:sp>
          <p:nvSpPr>
            <p:cNvPr id="2490" name="Google Shape;2490;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1" name="Google Shape;2491;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2" name="Google Shape;2492;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4"/>
        <p:cNvGrpSpPr/>
        <p:nvPr/>
      </p:nvGrpSpPr>
      <p:grpSpPr>
        <a:xfrm>
          <a:off x="0" y="0"/>
          <a:ext cx="0" cy="0"/>
          <a:chOff x="0" y="0"/>
          <a:chExt cx="0" cy="0"/>
        </a:xfrm>
      </p:grpSpPr>
      <p:sp>
        <p:nvSpPr>
          <p:cNvPr id="2495" name="Google Shape;2495;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6" name="Google Shape;2496;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7" name="Google Shape;2497;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8" name="Google Shape;2498;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9" name="Google Shape;2499;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0" name="Google Shape;2500;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1" name="Google Shape;2501;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2" name="Google Shape;2502;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7" name="Google Shape;2507;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8" name="Google Shape;2508;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3" name="Google Shape;2513;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4" name="Google Shape;2514;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8" name="Google Shape;2518;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9" name="Google Shape;2519;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0" name="Google Shape;2520;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21"/>
        <p:cNvGrpSpPr/>
        <p:nvPr/>
      </p:nvGrpSpPr>
      <p:grpSpPr>
        <a:xfrm>
          <a:off x="0" y="0"/>
          <a:ext cx="0" cy="0"/>
          <a:chOff x="0" y="0"/>
          <a:chExt cx="0" cy="0"/>
        </a:xfrm>
      </p:grpSpPr>
      <p:sp>
        <p:nvSpPr>
          <p:cNvPr id="2522" name="Google Shape;2522;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5" name="Google Shape;2525;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6" name="Google Shape;2526;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7" name="Google Shape;2527;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8" name="Google Shape;2528;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0" name="Google Shape;2530;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4" name="Google Shape;2534;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5" name="Google Shape;2535;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6" name="Google Shape;2536;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7" name="Google Shape;2537;p13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8" name="Google Shape;2538;p13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9" name="Google Shape;2539;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40"/>
        <p:cNvGrpSpPr/>
        <p:nvPr/>
      </p:nvGrpSpPr>
      <p:grpSpPr>
        <a:xfrm>
          <a:off x="0" y="0"/>
          <a:ext cx="0" cy="0"/>
          <a:chOff x="0" y="0"/>
          <a:chExt cx="0" cy="0"/>
        </a:xfrm>
      </p:grpSpPr>
      <p:sp>
        <p:nvSpPr>
          <p:cNvPr id="2541" name="Google Shape;2541;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3" name="Google Shape;2543;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4" name="Google Shape;2544;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5" name="Google Shape;2545;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6" name="Google Shape;2546;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7" name="Google Shape;2547;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8" name="Google Shape;2548;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9" name="Google Shape;2549;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3" name="Google Shape;2553;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4" name="Google Shape;2554;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5" name="Google Shape;2555;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6" name="Google Shape;2556;p13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7" name="Google Shape;2557;p13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8" name="Google Shape;2558;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9"/>
        <p:cNvGrpSpPr/>
        <p:nvPr/>
      </p:nvGrpSpPr>
      <p:grpSpPr>
        <a:xfrm>
          <a:off x="0" y="0"/>
          <a:ext cx="0" cy="0"/>
          <a:chOff x="0" y="0"/>
          <a:chExt cx="0" cy="0"/>
        </a:xfrm>
      </p:grpSpPr>
      <p:sp>
        <p:nvSpPr>
          <p:cNvPr id="2560" name="Google Shape;2560;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2" name="Google Shape;2562;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3" name="Google Shape;2563;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4" name="Google Shape;2564;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5" name="Google Shape;2565;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6" name="Google Shape;2566;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7" name="Google Shape;2567;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8" name="Google Shape;2568;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2" name="Google Shape;2572;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3" name="Google Shape;2573;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4" name="Google Shape;2574;p13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5" name="Google Shape;2575;p13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6" name="Google Shape;2576;p13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7" name="Google Shape;2577;p13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8"/>
        <p:cNvGrpSpPr/>
        <p:nvPr/>
      </p:nvGrpSpPr>
      <p:grpSpPr>
        <a:xfrm>
          <a:off x="0" y="0"/>
          <a:ext cx="0" cy="0"/>
          <a:chOff x="0" y="0"/>
          <a:chExt cx="0" cy="0"/>
        </a:xfrm>
      </p:grpSpPr>
      <p:sp>
        <p:nvSpPr>
          <p:cNvPr id="2579" name="Google Shape;2579;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1" name="Google Shape;2581;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2" name="Google Shape;2582;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3" name="Google Shape;2583;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4" name="Google Shape;2584;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5" name="Google Shape;2585;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6" name="Google Shape;2586;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7" name="Google Shape;2587;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1" name="Google Shape;2591;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2" name="Google Shape;2592;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3" name="Google Shape;2593;p13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4" name="Google Shape;2594;p13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5" name="Google Shape;2595;p13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6" name="Google Shape;2596;p13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7"/>
        <p:cNvGrpSpPr/>
        <p:nvPr/>
      </p:nvGrpSpPr>
      <p:grpSpPr>
        <a:xfrm>
          <a:off x="0" y="0"/>
          <a:ext cx="0" cy="0"/>
          <a:chOff x="0" y="0"/>
          <a:chExt cx="0" cy="0"/>
        </a:xfrm>
      </p:grpSpPr>
      <p:sp>
        <p:nvSpPr>
          <p:cNvPr id="2598" name="Google Shape;2598;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0" name="Google Shape;2600;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01" name="Google Shape;2601;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2" name="Google Shape;2602;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3" name="Google Shape;2603;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4" name="Google Shape;2604;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5" name="Google Shape;2605;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1" name="Google Shape;2611;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2" name="Google Shape;2612;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4" name="Google Shape;2614;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5" name="Google Shape;2615;p13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6" name="Google Shape;2616;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7" name="Google Shape;2617;p13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8" name="Google Shape;2618;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9"/>
        <p:cNvGrpSpPr/>
        <p:nvPr/>
      </p:nvGrpSpPr>
      <p:grpSpPr>
        <a:xfrm>
          <a:off x="0" y="0"/>
          <a:ext cx="0" cy="0"/>
          <a:chOff x="0" y="0"/>
          <a:chExt cx="0" cy="0"/>
        </a:xfrm>
      </p:grpSpPr>
      <p:sp>
        <p:nvSpPr>
          <p:cNvPr id="2620" name="Google Shape;2620;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3" name="Google Shape;2623;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4" name="Google Shape;262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5" name="Google Shape;2625;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6" name="Google Shape;2626;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2" name="Google Shape;2632;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3" name="Google Shape;2633;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4" name="Google Shape;2634;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6" name="Google Shape;2636;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7" name="Google Shape;2637;p13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8" name="Google Shape;2638;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9" name="Google Shape;2639;p13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40" name="Google Shape;2640;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41"/>
        <p:cNvGrpSpPr/>
        <p:nvPr/>
      </p:nvGrpSpPr>
      <p:grpSpPr>
        <a:xfrm>
          <a:off x="0" y="0"/>
          <a:ext cx="0" cy="0"/>
          <a:chOff x="0" y="0"/>
          <a:chExt cx="0" cy="0"/>
        </a:xfrm>
      </p:grpSpPr>
      <p:sp>
        <p:nvSpPr>
          <p:cNvPr id="2642" name="Google Shape;2642;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4" name="Google Shape;2644;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5" name="Google Shape;2645;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6" name="Google Shape;2646;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7" name="Google Shape;2647;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8" name="Google Shape;2648;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9" name="Google Shape;2649;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0" name="Google Shape;2650;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4" name="Google Shape;2654;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5" name="Google Shape;2655;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6" name="Google Shape;2656;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8" name="Google Shape;2658;p13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9" name="Google Shape;2659;p13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60" name="Google Shape;2660;p13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61" name="Google Shape;2661;p13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62" name="Google Shape;2662;p13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3"/>
        <p:cNvGrpSpPr/>
        <p:nvPr/>
      </p:nvGrpSpPr>
      <p:grpSpPr>
        <a:xfrm>
          <a:off x="0" y="0"/>
          <a:ext cx="0" cy="0"/>
          <a:chOff x="0" y="0"/>
          <a:chExt cx="0" cy="0"/>
        </a:xfrm>
      </p:grpSpPr>
      <p:sp>
        <p:nvSpPr>
          <p:cNvPr id="2664" name="Google Shape;2664;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6" name="Google Shape;2666;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7" name="Google Shape;2667;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8" name="Google Shape;2668;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9" name="Google Shape;2669;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0" name="Google Shape;2670;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7" name="Google Shape;2677;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8" name="Google Shape;2678;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0" name="Google Shape;2680;p14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81" name="Google Shape;2681;p14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82" name="Google Shape;2682;p14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3" name="Google Shape;2683;p14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4" name="Google Shape;2684;p14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5"/>
        <p:cNvGrpSpPr/>
        <p:nvPr/>
      </p:nvGrpSpPr>
      <p:grpSpPr>
        <a:xfrm>
          <a:off x="0" y="0"/>
          <a:ext cx="0" cy="0"/>
          <a:chOff x="0" y="0"/>
          <a:chExt cx="0" cy="0"/>
        </a:xfrm>
      </p:grpSpPr>
      <p:sp>
        <p:nvSpPr>
          <p:cNvPr id="2686" name="Google Shape;2686;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8" name="Google Shape;2688;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9" name="Google Shape;2689;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0" name="Google Shape;2690;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1" name="Google Shape;2691;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2" name="Google Shape;2692;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3" name="Google Shape;2693;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4" name="Google Shape;2694;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2" name="Google Shape;2702;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3" name="Google Shape;2703;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4" name="Google Shape;2704;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5" name="Google Shape;2705;p14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6" name="Google Shape;2706;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7" name="Google Shape;2707;p14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8" name="Google Shape;2708;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9" name="Google Shape;2709;p14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10"/>
        <p:cNvGrpSpPr/>
        <p:nvPr/>
      </p:nvGrpSpPr>
      <p:grpSpPr>
        <a:xfrm>
          <a:off x="0" y="0"/>
          <a:ext cx="0" cy="0"/>
          <a:chOff x="0" y="0"/>
          <a:chExt cx="0" cy="0"/>
        </a:xfrm>
      </p:grpSpPr>
      <p:sp>
        <p:nvSpPr>
          <p:cNvPr id="2711" name="Google Shape;2711;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4" name="Google Shape;2714;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5" name="Google Shape;2715;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6" name="Google Shape;2716;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7" name="Google Shape;2717;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8" name="Google Shape;2718;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7" name="Google Shape;2727;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8" name="Google Shape;2728;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9" name="Google Shape;2729;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30" name="Google Shape;2730;p14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31" name="Google Shape;2731;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2" name="Google Shape;2732;p14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3" name="Google Shape;2733;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4" name="Google Shape;2734;p14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5"/>
        <p:cNvGrpSpPr/>
        <p:nvPr/>
      </p:nvGrpSpPr>
      <p:grpSpPr>
        <a:xfrm>
          <a:off x="0" y="0"/>
          <a:ext cx="0" cy="0"/>
          <a:chOff x="0" y="0"/>
          <a:chExt cx="0" cy="0"/>
        </a:xfrm>
      </p:grpSpPr>
      <p:sp>
        <p:nvSpPr>
          <p:cNvPr id="2736" name="Google Shape;2736;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9" name="Google Shape;2739;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0" name="Google Shape;274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1" name="Google Shape;2741;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2" name="Google Shape;2742;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2" name="Google Shape;2752;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3" name="Google Shape;2753;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4" name="Google Shape;2754;p14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5" name="Google Shape;2755;p14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6" name="Google Shape;2756;p14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7" name="Google Shape;2757;p14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8" name="Google Shape;2758;p14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9" name="Google Shape;2759;p14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60"/>
        <p:cNvGrpSpPr/>
        <p:nvPr/>
      </p:nvGrpSpPr>
      <p:grpSpPr>
        <a:xfrm>
          <a:off x="0" y="0"/>
          <a:ext cx="0" cy="0"/>
          <a:chOff x="0" y="0"/>
          <a:chExt cx="0" cy="0"/>
        </a:xfrm>
      </p:grpSpPr>
      <p:sp>
        <p:nvSpPr>
          <p:cNvPr id="2761" name="Google Shape;2761;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4" name="Google Shape;2764;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5" name="Google Shape;276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6" name="Google Shape;2766;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7" name="Google Shape;2767;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8" name="Google Shape;2768;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7" name="Google Shape;2777;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8" name="Google Shape;2778;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9" name="Google Shape;2779;p14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80" name="Google Shape;2780;p14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81" name="Google Shape;2781;p14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82" name="Google Shape;2782;p14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3" name="Google Shape;2783;p14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4" name="Google Shape;2784;p14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5"/>
        <p:cNvGrpSpPr/>
        <p:nvPr/>
      </p:nvGrpSpPr>
      <p:grpSpPr>
        <a:xfrm>
          <a:off x="0" y="0"/>
          <a:ext cx="0" cy="0"/>
          <a:chOff x="0" y="0"/>
          <a:chExt cx="0" cy="0"/>
        </a:xfrm>
      </p:grpSpPr>
      <p:sp>
        <p:nvSpPr>
          <p:cNvPr id="2786" name="Google Shape;2786;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9" name="Google Shape;2789;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90" name="Google Shape;279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91" name="Google Shape;2791;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2" name="Google Shape;2792;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4" name="Google Shape;2804;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6" name="Google Shape;2806;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7" name="Google Shape;2807;p14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8" name="Google Shape;2808;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9" name="Google Shape;2809;p14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10" name="Google Shape;2810;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11" name="Google Shape;2811;p14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12" name="Google Shape;2812;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3"/>
        <p:cNvGrpSpPr/>
        <p:nvPr/>
      </p:nvGrpSpPr>
      <p:grpSpPr>
        <a:xfrm>
          <a:off x="0" y="0"/>
          <a:ext cx="0" cy="0"/>
          <a:chOff x="0" y="0"/>
          <a:chExt cx="0" cy="0"/>
        </a:xfrm>
      </p:grpSpPr>
      <p:sp>
        <p:nvSpPr>
          <p:cNvPr id="2814" name="Google Shape;2814;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6" name="Google Shape;2816;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7" name="Google Shape;2817;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8" name="Google Shape;2818;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9" name="Google Shape;2819;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20" name="Google Shape;2820;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2" name="Google Shape;2832;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4" name="Google Shape;2834;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5" name="Google Shape;2835;p14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6" name="Google Shape;2836;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7" name="Google Shape;2837;p14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8" name="Google Shape;2838;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9" name="Google Shape;2839;p14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40" name="Google Shape;2840;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41"/>
        <p:cNvGrpSpPr/>
        <p:nvPr/>
      </p:nvGrpSpPr>
      <p:grpSpPr>
        <a:xfrm>
          <a:off x="0" y="0"/>
          <a:ext cx="0" cy="0"/>
          <a:chOff x="0" y="0"/>
          <a:chExt cx="0" cy="0"/>
        </a:xfrm>
      </p:grpSpPr>
      <p:sp>
        <p:nvSpPr>
          <p:cNvPr id="2842" name="Google Shape;2842;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4" name="Google Shape;2844;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5" name="Google Shape;2845;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6" name="Google Shape;2846;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7" name="Google Shape;2847;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8" name="Google Shape;2848;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8" name="Google Shape;2858;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0" name="Google Shape;2860;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2" name="Google Shape;2862;p14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3" name="Google Shape;2863;p14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4" name="Google Shape;2864;p14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5" name="Google Shape;2865;p14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6" name="Google Shape;2866;p14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7" name="Google Shape;2867;p14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8" name="Google Shape;2868;p14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9"/>
        <p:cNvGrpSpPr/>
        <p:nvPr/>
      </p:nvGrpSpPr>
      <p:grpSpPr>
        <a:xfrm>
          <a:off x="0" y="0"/>
          <a:ext cx="0" cy="0"/>
          <a:chOff x="0" y="0"/>
          <a:chExt cx="0" cy="0"/>
        </a:xfrm>
      </p:grpSpPr>
      <p:sp>
        <p:nvSpPr>
          <p:cNvPr id="2870" name="Google Shape;2870;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2" name="Google Shape;2872;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3" name="Google Shape;2873;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4" name="Google Shape;287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5" name="Google Shape;2875;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6" name="Google Shape;2876;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8" name="Google Shape;2888;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90" name="Google Shape;2890;p14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91" name="Google Shape;2891;p14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92" name="Google Shape;2892;p14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3" name="Google Shape;2893;p14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4" name="Google Shape;2894;p14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5" name="Google Shape;2895;p14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6" name="Google Shape;2896;p14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7"/>
        <p:cNvGrpSpPr/>
        <p:nvPr/>
      </p:nvGrpSpPr>
      <p:grpSpPr>
        <a:xfrm>
          <a:off x="0" y="0"/>
          <a:ext cx="0" cy="0"/>
          <a:chOff x="0" y="0"/>
          <a:chExt cx="0" cy="0"/>
        </a:xfrm>
      </p:grpSpPr>
      <p:sp>
        <p:nvSpPr>
          <p:cNvPr id="2898" name="Google Shape;2898;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9" name="Google Shape;2899;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0" name="Google Shape;2900;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01" name="Google Shape;290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2" name="Google Shape;2902;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3" name="Google Shape;2903;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6" name="Google Shape;2916;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8" name="Google Shape;2918;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20" name="Google Shape;2920;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21" name="Google Shape;2921;p14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22" name="Google Shape;2922;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3" name="Google Shape;2923;p14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4" name="Google Shape;2924;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5" name="Google Shape;2925;p14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6" name="Google Shape;2926;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7" name="Google Shape;2927;p14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8"/>
        <p:cNvGrpSpPr/>
        <p:nvPr/>
      </p:nvGrpSpPr>
      <p:grpSpPr>
        <a:xfrm>
          <a:off x="0" y="0"/>
          <a:ext cx="0" cy="0"/>
          <a:chOff x="0" y="0"/>
          <a:chExt cx="0" cy="0"/>
        </a:xfrm>
      </p:grpSpPr>
      <p:sp>
        <p:nvSpPr>
          <p:cNvPr id="2929" name="Google Shape;2929;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0" name="Google Shape;2930;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1" name="Google Shape;2931;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2" name="Google Shape;293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3" name="Google Shape;2933;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4" name="Google Shape;2934;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9" name="Google Shape;2949;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1" name="Google Shape;2951;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2" name="Google Shape;2952;p15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3" name="Google Shape;2953;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4" name="Google Shape;2954;p15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5" name="Google Shape;2955;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6" name="Google Shape;2956;p15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7" name="Google Shape;2957;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8" name="Google Shape;2958;p15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9"/>
        <p:cNvGrpSpPr/>
        <p:nvPr/>
      </p:nvGrpSpPr>
      <p:grpSpPr>
        <a:xfrm>
          <a:off x="0" y="0"/>
          <a:ext cx="0" cy="0"/>
          <a:chOff x="0" y="0"/>
          <a:chExt cx="0" cy="0"/>
        </a:xfrm>
      </p:grpSpPr>
      <p:sp>
        <p:nvSpPr>
          <p:cNvPr id="2960" name="Google Shape;2960;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1" name="Google Shape;2961;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2" name="Google Shape;2962;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3" name="Google Shape;2963;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4" name="Google Shape;2964;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5" name="Google Shape;2965;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0" name="Google Shape;2980;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2" name="Google Shape;2982;p15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3" name="Google Shape;2983;p15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4" name="Google Shape;2984;p15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5" name="Google Shape;2985;p15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6" name="Google Shape;2986;p15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7" name="Google Shape;2987;p15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8" name="Google Shape;2988;p15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9" name="Google Shape;2989;p15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90"/>
        <p:cNvGrpSpPr/>
        <p:nvPr/>
      </p:nvGrpSpPr>
      <p:grpSpPr>
        <a:xfrm>
          <a:off x="0" y="0"/>
          <a:ext cx="0" cy="0"/>
          <a:chOff x="0" y="0"/>
          <a:chExt cx="0" cy="0"/>
        </a:xfrm>
      </p:grpSpPr>
      <p:sp>
        <p:nvSpPr>
          <p:cNvPr id="2991" name="Google Shape;2991;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2" name="Google Shape;2992;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3" name="Google Shape;2993;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4" name="Google Shape;2994;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5" name="Google Shape;2995;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6" name="Google Shape;2996;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1" name="Google Shape;3011;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3" name="Google Shape;3013;p15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4" name="Google Shape;3014;p15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5" name="Google Shape;3015;p15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6" name="Google Shape;3016;p15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7" name="Google Shape;3017;p15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8" name="Google Shape;3018;p15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9" name="Google Shape;3019;p15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20" name="Google Shape;3020;p15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1"/>
        <p:cNvGrpSpPr/>
        <p:nvPr/>
      </p:nvGrpSpPr>
      <p:grpSpPr>
        <a:xfrm>
          <a:off x="0" y="0"/>
          <a:ext cx="0" cy="0"/>
          <a:chOff x="0" y="0"/>
          <a:chExt cx="0" cy="0"/>
        </a:xfrm>
      </p:grpSpPr>
      <p:pic>
        <p:nvPicPr>
          <p:cNvPr id="3022" name="Google Shape;3022;p15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3" name="Google Shape;3023;p15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4" name="Google Shape;3024;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5" name="Google Shape;3025;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6" name="Google Shape;3026;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7" name="Google Shape;3027;p15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8" name="Google Shape;3028;p15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9"/>
        <p:cNvGrpSpPr/>
        <p:nvPr/>
      </p:nvGrpSpPr>
      <p:grpSpPr>
        <a:xfrm>
          <a:off x="0" y="0"/>
          <a:ext cx="0" cy="0"/>
          <a:chOff x="0" y="0"/>
          <a:chExt cx="0" cy="0"/>
        </a:xfrm>
      </p:grpSpPr>
      <p:pic>
        <p:nvPicPr>
          <p:cNvPr id="3030" name="Google Shape;3030;p1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1" name="Google Shape;3031;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2" name="Google Shape;3032;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3" name="Google Shape;3033;p15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4" name="Google Shape;3034;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5"/>
        <p:cNvGrpSpPr/>
        <p:nvPr/>
      </p:nvGrpSpPr>
      <p:grpSpPr>
        <a:xfrm>
          <a:off x="0" y="0"/>
          <a:ext cx="0" cy="0"/>
          <a:chOff x="0" y="0"/>
          <a:chExt cx="0" cy="0"/>
        </a:xfrm>
      </p:grpSpPr>
      <p:sp>
        <p:nvSpPr>
          <p:cNvPr id="3036" name="Google Shape;3036;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7" name="Google Shape;3037;p15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8"/>
        <p:cNvGrpSpPr/>
        <p:nvPr/>
      </p:nvGrpSpPr>
      <p:grpSpPr>
        <a:xfrm>
          <a:off x="0" y="0"/>
          <a:ext cx="0" cy="0"/>
          <a:chOff x="0" y="0"/>
          <a:chExt cx="0" cy="0"/>
        </a:xfrm>
      </p:grpSpPr>
      <p:sp>
        <p:nvSpPr>
          <p:cNvPr id="3039" name="Google Shape;3039;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40" name="Google Shape;3040;p15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1" name="Google Shape;3041;p15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2" name="Google Shape;3042;p15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43"/>
        <p:cNvGrpSpPr/>
        <p:nvPr/>
      </p:nvGrpSpPr>
      <p:grpSpPr>
        <a:xfrm>
          <a:off x="0" y="0"/>
          <a:ext cx="0" cy="0"/>
          <a:chOff x="0" y="0"/>
          <a:chExt cx="0" cy="0"/>
        </a:xfrm>
      </p:grpSpPr>
      <p:pic>
        <p:nvPicPr>
          <p:cNvPr id="3044" name="Google Shape;3044;p1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5" name="Google Shape;3045;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46" name="Google Shape;3046;p1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47" name="Google Shape;3047;p1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50" Type="http://schemas.openxmlformats.org/officeDocument/2006/relationships/slideLayout" Target="../slideLayouts/slideLayout153.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5"/>
        <p:cNvGrpSpPr/>
        <p:nvPr/>
      </p:nvGrpSpPr>
      <p:grpSpPr>
        <a:xfrm>
          <a:off x="0" y="0"/>
          <a:ext cx="0" cy="0"/>
          <a:chOff x="0" y="0"/>
          <a:chExt cx="0" cy="0"/>
        </a:xfrm>
      </p:grpSpPr>
      <p:sp>
        <p:nvSpPr>
          <p:cNvPr id="2036" name="Google Shape;2036;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www.elastic.co/what-is/elk-stack" TargetMode="External"/><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8.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42.png"/><Relationship Id="rId5" Type="http://schemas.openxmlformats.org/officeDocument/2006/relationships/image" Target="../media/image34.png"/><Relationship Id="rId10" Type="http://schemas.openxmlformats.org/officeDocument/2006/relationships/image" Target="../media/image54.jpg"/><Relationship Id="rId4" Type="http://schemas.openxmlformats.org/officeDocument/2006/relationships/image" Target="../media/image50.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3.xml"/><Relationship Id="rId5" Type="http://schemas.openxmlformats.org/officeDocument/2006/relationships/image" Target="../media/image56.jpg"/><Relationship Id="rId4" Type="http://schemas.openxmlformats.org/officeDocument/2006/relationships/hyperlink" Target="http://www.youtube.com/watch?v=5ZDLqbCja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document/d/1gs_09b7eotl7hzTL82xlqPt-OwOd0aWA78qcQxtMr6Y/edit" TargetMode="External"/><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 Security Day 3</a:t>
            </a:r>
            <a:endParaRPr/>
          </a:p>
        </p:txBody>
      </p:sp>
      <p:sp>
        <p:nvSpPr>
          <p:cNvPr id="3053" name="Google Shape;3053;p15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Enterprise Security Management</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71"/>
        <p:cNvGrpSpPr/>
        <p:nvPr/>
      </p:nvGrpSpPr>
      <p:grpSpPr>
        <a:xfrm>
          <a:off x="0" y="0"/>
          <a:ext cx="0" cy="0"/>
          <a:chOff x="0" y="0"/>
          <a:chExt cx="0" cy="0"/>
        </a:xfrm>
      </p:grpSpPr>
      <p:sp>
        <p:nvSpPr>
          <p:cNvPr id="3172" name="Google Shape;3172;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and Control (C2)</a:t>
            </a:r>
            <a:endParaRPr/>
          </a:p>
        </p:txBody>
      </p:sp>
      <p:sp>
        <p:nvSpPr>
          <p:cNvPr id="3173" name="Google Shape;3173;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C2 servers are used to create a specific type of alert for attacks that use persistence as part of its attack campaign.  </a:t>
            </a:r>
            <a:endParaRPr/>
          </a:p>
        </p:txBody>
      </p:sp>
      <p:sp>
        <p:nvSpPr>
          <p:cNvPr id="3174" name="Google Shape;3174;p167"/>
          <p:cNvSpPr txBox="1">
            <a:spLocks noGrp="1"/>
          </p:cNvSpPr>
          <p:nvPr>
            <p:ph type="body" idx="3"/>
          </p:nvPr>
        </p:nvSpPr>
        <p:spPr>
          <a:xfrm>
            <a:off x="175" y="1534175"/>
            <a:ext cx="9144000" cy="1121700"/>
          </a:xfrm>
          <a:prstGeom prst="rect">
            <a:avLst/>
          </a:prstGeom>
        </p:spPr>
        <p:txBody>
          <a:bodyPr spcFirstLastPara="1" wrap="square" lIns="457200" tIns="0" rIns="457200" bIns="914400" anchor="t" anchorCtr="0">
            <a:noAutofit/>
          </a:bodyPr>
          <a:lstStyle/>
          <a:p>
            <a:pPr marL="457200" lvl="0" indent="-203200" algn="l" rtl="0">
              <a:lnSpc>
                <a:spcPct val="115000"/>
              </a:lnSpc>
              <a:spcBef>
                <a:spcPts val="0"/>
              </a:spcBef>
              <a:spcAft>
                <a:spcPts val="0"/>
              </a:spcAft>
              <a:buSzPts val="1400"/>
              <a:buChar char="●"/>
            </a:pPr>
            <a:r>
              <a:rPr lang="en"/>
              <a:t>Infected hosts make callbacks to C2 servers. </a:t>
            </a:r>
            <a:endParaRPr/>
          </a:p>
          <a:p>
            <a:pPr marL="457200" lvl="0" indent="-203200" algn="l" rtl="0">
              <a:lnSpc>
                <a:spcPct val="115000"/>
              </a:lnSpc>
              <a:spcBef>
                <a:spcPts val="1000"/>
              </a:spcBef>
              <a:spcAft>
                <a:spcPts val="1000"/>
              </a:spcAft>
              <a:buSzPts val="1400"/>
              <a:buChar char="●"/>
            </a:pPr>
            <a:r>
              <a:rPr lang="en"/>
              <a:t>These callbacks (referred to as "keep alives") serve as beacons that keep the back channel open to enable access in and out of the network at all times. </a:t>
            </a:r>
            <a:endParaRPr/>
          </a:p>
        </p:txBody>
      </p:sp>
      <p:pic>
        <p:nvPicPr>
          <p:cNvPr id="3175" name="Google Shape;3175;p167"/>
          <p:cNvPicPr preferRelativeResize="0"/>
          <p:nvPr/>
        </p:nvPicPr>
        <p:blipFill>
          <a:blip r:embed="rId3">
            <a:alphaModFix/>
          </a:blip>
          <a:stretch>
            <a:fillRect/>
          </a:stretch>
        </p:blipFill>
        <p:spPr>
          <a:xfrm>
            <a:off x="152400" y="2566150"/>
            <a:ext cx="8839202" cy="994216"/>
          </a:xfrm>
          <a:prstGeom prst="rect">
            <a:avLst/>
          </a:prstGeom>
          <a:noFill/>
          <a:ln w="9525" cap="flat" cmpd="sng">
            <a:solidFill>
              <a:srgbClr val="000000"/>
            </a:solidFill>
            <a:prstDash val="solid"/>
            <a:round/>
            <a:headEnd type="none" w="sm" len="sm"/>
            <a:tailEnd type="none" w="sm" len="sm"/>
          </a:ln>
        </p:spPr>
      </p:pic>
      <p:grpSp>
        <p:nvGrpSpPr>
          <p:cNvPr id="3176" name="Google Shape;3176;p167"/>
          <p:cNvGrpSpPr/>
          <p:nvPr/>
        </p:nvGrpSpPr>
        <p:grpSpPr>
          <a:xfrm>
            <a:off x="4198225" y="3656350"/>
            <a:ext cx="3761100" cy="543000"/>
            <a:chOff x="4198225" y="3656350"/>
            <a:chExt cx="3761100" cy="543000"/>
          </a:xfrm>
        </p:grpSpPr>
        <p:sp>
          <p:nvSpPr>
            <p:cNvPr id="3177" name="Google Shape;3177;p167"/>
            <p:cNvSpPr/>
            <p:nvPr/>
          </p:nvSpPr>
          <p:spPr>
            <a:xfrm>
              <a:off x="4198225" y="3834550"/>
              <a:ext cx="3761100" cy="364800"/>
            </a:xfrm>
            <a:prstGeom prst="roundRect">
              <a:avLst>
                <a:gd name="adj" fmla="val 10868"/>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rPr>
                <a:t>A</a:t>
              </a:r>
              <a:r>
                <a:rPr lang="en" sz="1200" b="1">
                  <a:solidFill>
                    <a:srgbClr val="FFFFFF"/>
                  </a:solidFill>
                  <a:latin typeface="Roboto"/>
                  <a:ea typeface="Roboto"/>
                  <a:cs typeface="Roboto"/>
                  <a:sym typeface="Roboto"/>
                </a:rPr>
                <a:t>lert identified as a C2 beacon acknowledgement</a:t>
              </a:r>
              <a:endParaRPr/>
            </a:p>
          </p:txBody>
        </p:sp>
        <p:sp>
          <p:nvSpPr>
            <p:cNvPr id="3178" name="Google Shape;3178;p167"/>
            <p:cNvSpPr/>
            <p:nvPr/>
          </p:nvSpPr>
          <p:spPr>
            <a:xfrm>
              <a:off x="5879950" y="3656350"/>
              <a:ext cx="205800" cy="178200"/>
            </a:xfrm>
            <a:prstGeom prst="triangl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3"/>
        <p:cNvGrpSpPr/>
        <p:nvPr/>
      </p:nvGrpSpPr>
      <p:grpSpPr>
        <a:xfrm>
          <a:off x="0" y="0"/>
          <a:ext cx="0" cy="0"/>
          <a:chOff x="0" y="0"/>
          <a:chExt cx="0" cy="0"/>
        </a:xfrm>
      </p:grpSpPr>
      <p:sp>
        <p:nvSpPr>
          <p:cNvPr id="3184" name="Google Shape;3184;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and Control (C2)</a:t>
            </a:r>
            <a:endParaRPr/>
          </a:p>
        </p:txBody>
      </p:sp>
      <p:sp>
        <p:nvSpPr>
          <p:cNvPr id="3185" name="Google Shape;3185;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rPr>
              <a:t>Writers of Snort rules can include a reference URL in the Snort rule option.</a:t>
            </a:r>
            <a:endParaRPr/>
          </a:p>
        </p:txBody>
      </p:sp>
      <p:pic>
        <p:nvPicPr>
          <p:cNvPr id="3186" name="Google Shape;3186;p168"/>
          <p:cNvPicPr preferRelativeResize="0"/>
          <p:nvPr/>
        </p:nvPicPr>
        <p:blipFill>
          <a:blip r:embed="rId3">
            <a:alphaModFix/>
          </a:blip>
          <a:stretch>
            <a:fillRect/>
          </a:stretch>
        </p:blipFill>
        <p:spPr>
          <a:xfrm>
            <a:off x="2870350" y="1464050"/>
            <a:ext cx="6045952" cy="2713100"/>
          </a:xfrm>
          <a:prstGeom prst="rect">
            <a:avLst/>
          </a:prstGeom>
          <a:noFill/>
          <a:ln w="9525" cap="flat" cmpd="sng">
            <a:solidFill>
              <a:srgbClr val="000000"/>
            </a:solidFill>
            <a:prstDash val="solid"/>
            <a:round/>
            <a:headEnd type="none" w="sm" len="sm"/>
            <a:tailEnd type="none" w="sm" len="sm"/>
          </a:ln>
        </p:spPr>
      </p:pic>
      <p:sp>
        <p:nvSpPr>
          <p:cNvPr id="3187" name="Google Shape;3187;p168"/>
          <p:cNvSpPr txBox="1"/>
          <p:nvPr/>
        </p:nvSpPr>
        <p:spPr>
          <a:xfrm>
            <a:off x="324550" y="1385200"/>
            <a:ext cx="2352000" cy="33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4292E"/>
                </a:solidFill>
                <a:latin typeface="Roboto"/>
                <a:ea typeface="Roboto"/>
                <a:cs typeface="Roboto"/>
                <a:sym typeface="Roboto"/>
              </a:rPr>
              <a:t>Snort rules can include links to help network defenders establish TTPs regarding their attackers.</a:t>
            </a:r>
            <a:endParaRPr>
              <a:solidFill>
                <a:srgbClr val="24292E"/>
              </a:solidFill>
              <a:latin typeface="Roboto"/>
              <a:ea typeface="Roboto"/>
              <a:cs typeface="Roboto"/>
              <a:sym typeface="Roboto"/>
            </a:endParaRPr>
          </a:p>
          <a:p>
            <a:pPr marL="0" lvl="0" indent="0" algn="l" rtl="0">
              <a:lnSpc>
                <a:spcPct val="115000"/>
              </a:lnSpc>
              <a:spcBef>
                <a:spcPts val="1200"/>
              </a:spcBef>
              <a:spcAft>
                <a:spcPts val="1200"/>
              </a:spcAft>
              <a:buNone/>
            </a:pPr>
            <a:r>
              <a:rPr lang="en">
                <a:solidFill>
                  <a:srgbClr val="24292E"/>
                </a:solidFill>
                <a:latin typeface="Roboto"/>
                <a:ea typeface="Roboto"/>
                <a:cs typeface="Roboto"/>
                <a:sym typeface="Roboto"/>
              </a:rPr>
              <a:t>With this information, network defenders can form mitigation strategies to help improve their security posture.</a:t>
            </a:r>
            <a:endParaRPr>
              <a:latin typeface="Roboto"/>
              <a:ea typeface="Roboto"/>
              <a:cs typeface="Roboto"/>
              <a:sym typeface="Roboto"/>
            </a:endParaRPr>
          </a:p>
        </p:txBody>
      </p:sp>
      <p:sp>
        <p:nvSpPr>
          <p:cNvPr id="3188" name="Google Shape;3188;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2"/>
        <p:cNvGrpSpPr/>
        <p:nvPr/>
      </p:nvGrpSpPr>
      <p:grpSpPr>
        <a:xfrm>
          <a:off x="0" y="0"/>
          <a:ext cx="0" cy="0"/>
          <a:chOff x="0" y="0"/>
          <a:chExt cx="0" cy="0"/>
        </a:xfrm>
      </p:grpSpPr>
      <p:sp>
        <p:nvSpPr>
          <p:cNvPr id="3193" name="Google Shape;3193;p16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3194" name="Google Shape;3194;p169"/>
          <p:cNvSpPr txBox="1">
            <a:spLocks noGrp="1"/>
          </p:cNvSpPr>
          <p:nvPr>
            <p:ph type="title" idx="2"/>
          </p:nvPr>
        </p:nvSpPr>
        <p:spPr>
          <a:xfrm>
            <a:off x="273900" y="1042875"/>
            <a:ext cx="73896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C2 Beacon</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establish an </a:t>
            </a:r>
            <a:br>
              <a:rPr lang="en" sz="2000">
                <a:latin typeface="Roboto Light"/>
                <a:ea typeface="Roboto Light"/>
                <a:cs typeface="Roboto Light"/>
                <a:sym typeface="Roboto Light"/>
              </a:rPr>
            </a:br>
            <a:r>
              <a:rPr lang="en" sz="2000">
                <a:latin typeface="Roboto Light"/>
                <a:ea typeface="Roboto Light"/>
                <a:cs typeface="Roboto Light"/>
                <a:sym typeface="Roboto Light"/>
              </a:rPr>
              <a:t>attacker profile that includes the TTPs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used by the adversary in an emerging </a:t>
            </a:r>
            <a:r>
              <a:rPr lang="en" sz="2000">
                <a:solidFill>
                  <a:srgbClr val="24292E"/>
                </a:solidFill>
                <a:highlight>
                  <a:srgbClr val="FFFFFF"/>
                </a:highlight>
                <a:latin typeface="Roboto Light"/>
                <a:ea typeface="Roboto Light"/>
                <a:cs typeface="Roboto Light"/>
                <a:sym typeface="Roboto Light"/>
              </a:rPr>
              <a:t>threat: a C2 beacon acknowledgement.</a:t>
            </a:r>
            <a:endParaRPr sz="2000">
              <a:latin typeface="Roboto Light"/>
              <a:ea typeface="Roboto Light"/>
              <a:cs typeface="Roboto Light"/>
              <a:sym typeface="Roboto Light"/>
            </a:endParaRPr>
          </a:p>
        </p:txBody>
      </p:sp>
      <p:sp>
        <p:nvSpPr>
          <p:cNvPr id="3195" name="Google Shape;3195;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9"/>
        <p:cNvGrpSpPr/>
        <p:nvPr/>
      </p:nvGrpSpPr>
      <p:grpSpPr>
        <a:xfrm>
          <a:off x="0" y="0"/>
          <a:ext cx="0" cy="0"/>
          <a:chOff x="0" y="0"/>
          <a:chExt cx="0" cy="0"/>
        </a:xfrm>
      </p:grpSpPr>
      <p:sp>
        <p:nvSpPr>
          <p:cNvPr id="3200" name="Google Shape;3200;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pic>
        <p:nvPicPr>
          <p:cNvPr id="3205" name="Google Shape;3205;p171"/>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206" name="Google Shape;3206;p171"/>
          <p:cNvSpPr txBox="1">
            <a:spLocks noGrp="1"/>
          </p:cNvSpPr>
          <p:nvPr>
            <p:ph type="title"/>
          </p:nvPr>
        </p:nvSpPr>
        <p:spPr>
          <a:xfrm>
            <a:off x="3631000" y="1122000"/>
            <a:ext cx="5117700" cy="30831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1200"/>
              </a:spcAft>
              <a:buNone/>
            </a:pPr>
            <a:r>
              <a:rPr lang="en">
                <a:solidFill>
                  <a:srgbClr val="FAF5AC"/>
                </a:solidFill>
                <a:latin typeface="Roboto"/>
                <a:ea typeface="Roboto"/>
                <a:cs typeface="Roboto"/>
                <a:sym typeface="Roboto"/>
              </a:rPr>
              <a:t>Now that we’ve learned about the benefits of using firewalls and NSM, we’ll cover the more all-encompassing </a:t>
            </a:r>
            <a:r>
              <a:rPr lang="en" b="1">
                <a:solidFill>
                  <a:srgbClr val="FAF5AC"/>
                </a:solidFill>
                <a:latin typeface="Roboto"/>
                <a:ea typeface="Roboto"/>
                <a:cs typeface="Roboto"/>
                <a:sym typeface="Roboto"/>
              </a:rPr>
              <a:t>enterprise security monitoring (ESM)</a:t>
            </a:r>
            <a:r>
              <a:rPr lang="en">
                <a:solidFill>
                  <a:srgbClr val="FAF5AC"/>
                </a:solidFill>
                <a:latin typeface="Roboto"/>
                <a:ea typeface="Roboto"/>
                <a:cs typeface="Roboto"/>
                <a:sym typeface="Roboto"/>
              </a:rPr>
              <a:t>, which includes endpoint telemetry.</a:t>
            </a:r>
            <a:endParaRPr>
              <a:solidFill>
                <a:srgbClr val="FAF5AC"/>
              </a:solidFill>
              <a:latin typeface="Roboto"/>
              <a:ea typeface="Roboto"/>
              <a:cs typeface="Roboto"/>
              <a:sym typeface="Roboto"/>
            </a:endParaRPr>
          </a:p>
        </p:txBody>
      </p:sp>
      <p:sp>
        <p:nvSpPr>
          <p:cNvPr id="3207" name="Google Shape;3207;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14</a:t>
            </a:fld>
            <a:endParaRPr>
              <a:solidFill>
                <a:srgbClr val="FFFFFF"/>
              </a:solidFill>
            </a:endParaRPr>
          </a:p>
        </p:txBody>
      </p:sp>
      <p:sp>
        <p:nvSpPr>
          <p:cNvPr id="3208" name="Google Shape;320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pic>
        <p:nvPicPr>
          <p:cNvPr id="3213" name="Google Shape;3213;p172"/>
          <p:cNvPicPr preferRelativeResize="0"/>
          <p:nvPr/>
        </p:nvPicPr>
        <p:blipFill rotWithShape="1">
          <a:blip r:embed="rId3">
            <a:alphaModFix/>
          </a:blip>
          <a:srcRect t="2206" r="4816" b="7008"/>
          <a:stretch/>
        </p:blipFill>
        <p:spPr>
          <a:xfrm>
            <a:off x="175" y="0"/>
            <a:ext cx="9143994" cy="5148191"/>
          </a:xfrm>
          <a:prstGeom prst="rect">
            <a:avLst/>
          </a:prstGeom>
          <a:noFill/>
          <a:ln>
            <a:noFill/>
          </a:ln>
        </p:spPr>
      </p:pic>
      <p:sp>
        <p:nvSpPr>
          <p:cNvPr id="3214" name="Google Shape;3214;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OSSEC</a:t>
            </a:r>
            <a:endParaRPr>
              <a:solidFill>
                <a:schemeClr val="lt1"/>
              </a:solidFill>
            </a:endParaRPr>
          </a:p>
          <a:p>
            <a:pPr marL="0" lvl="0" indent="0" algn="l" rtl="0">
              <a:spcBef>
                <a:spcPts val="0"/>
              </a:spcBef>
              <a:spcAft>
                <a:spcPts val="0"/>
              </a:spcAft>
              <a:buNone/>
            </a:pPr>
            <a:endParaRPr>
              <a:solidFill>
                <a:srgbClr val="FFFFFF"/>
              </a:solidFill>
            </a:endParaRPr>
          </a:p>
        </p:txBody>
      </p:sp>
      <p:sp>
        <p:nvSpPr>
          <p:cNvPr id="3215" name="Google Shape;3215;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lt1"/>
                </a:solidFill>
              </a:rPr>
              <a:t>Remember that firewalls and NSMs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cannot see inside encrypted traffic. </a:t>
            </a:r>
            <a:endParaRPr>
              <a:solidFill>
                <a:srgbClr val="FFFFFF"/>
              </a:solidFill>
            </a:endParaRPr>
          </a:p>
        </p:txBody>
      </p:sp>
      <p:sp>
        <p:nvSpPr>
          <p:cNvPr id="3216" name="Google Shape;3216;p172"/>
          <p:cNvSpPr txBox="1">
            <a:spLocks noGrp="1"/>
          </p:cNvSpPr>
          <p:nvPr>
            <p:ph type="body" idx="3"/>
          </p:nvPr>
        </p:nvSpPr>
        <p:spPr>
          <a:xfrm>
            <a:off x="175" y="1625625"/>
            <a:ext cx="4474200" cy="1550700"/>
          </a:xfrm>
          <a:prstGeom prst="rect">
            <a:avLst/>
          </a:prstGeom>
        </p:spPr>
        <p:txBody>
          <a:bodyPr spcFirstLastPara="1" wrap="square" lIns="457200" tIns="0" rIns="457200" bIns="914400" anchor="t" anchorCtr="0">
            <a:noAutofit/>
          </a:bodyPr>
          <a:lstStyle/>
          <a:p>
            <a:pPr marL="457200" lvl="0" indent="-311150" algn="l" rtl="0">
              <a:spcBef>
                <a:spcPts val="0"/>
              </a:spcBef>
              <a:spcAft>
                <a:spcPts val="0"/>
              </a:spcAft>
              <a:buClr>
                <a:schemeClr val="lt1"/>
              </a:buClr>
              <a:buSzPts val="1300"/>
              <a:buChar char="●"/>
            </a:pPr>
            <a:r>
              <a:rPr lang="en" sz="1300">
                <a:solidFill>
                  <a:schemeClr val="lt1"/>
                </a:solidFill>
              </a:rPr>
              <a:t>In most cases, malware will be transmitted from attacker to victim in an encrypted state to hide its presence and intent. This also serves as a method of obfuscation to bypass IDS detection engines.</a:t>
            </a:r>
            <a:endParaRPr sz="1300">
              <a:solidFill>
                <a:schemeClr val="lt1"/>
              </a:solidFill>
            </a:endParaRPr>
          </a:p>
          <a:p>
            <a:pPr marL="457200" lvl="0" indent="-311150" algn="l" rtl="0">
              <a:spcBef>
                <a:spcPts val="1000"/>
              </a:spcBef>
              <a:spcAft>
                <a:spcPts val="0"/>
              </a:spcAft>
              <a:buClr>
                <a:schemeClr val="lt1"/>
              </a:buClr>
              <a:buSzPts val="1300"/>
              <a:buChar char="●"/>
            </a:pPr>
            <a:r>
              <a:rPr lang="en" sz="1300">
                <a:solidFill>
                  <a:schemeClr val="lt1"/>
                </a:solidFill>
              </a:rPr>
              <a:t>Malware cannot activate in the encrypted state. It must be decrypted before </a:t>
            </a:r>
            <a:br>
              <a:rPr lang="en" sz="1300">
                <a:solidFill>
                  <a:schemeClr val="lt1"/>
                </a:solidFill>
              </a:rPr>
            </a:br>
            <a:r>
              <a:rPr lang="en" sz="1300">
                <a:solidFill>
                  <a:schemeClr val="lt1"/>
                </a:solidFill>
              </a:rPr>
              <a:t>it can launch. This can only happen after it’s been installed on the victim’s machine. </a:t>
            </a:r>
            <a:endParaRPr sz="1300">
              <a:solidFill>
                <a:schemeClr val="lt1"/>
              </a:solidFill>
            </a:endParaRPr>
          </a:p>
          <a:p>
            <a:pPr marL="457200" lvl="0" indent="-311150" algn="l" rtl="0">
              <a:spcBef>
                <a:spcPts val="1000"/>
              </a:spcBef>
              <a:spcAft>
                <a:spcPts val="0"/>
              </a:spcAft>
              <a:buClr>
                <a:schemeClr val="lt1"/>
              </a:buClr>
              <a:buSzPts val="1300"/>
              <a:buChar char="●"/>
            </a:pPr>
            <a:r>
              <a:rPr lang="en" sz="1300">
                <a:solidFill>
                  <a:schemeClr val="lt1"/>
                </a:solidFill>
              </a:rPr>
              <a:t>This is where ESM and, more specifically, endpoint telemetry become relevant.</a:t>
            </a:r>
            <a:endParaRPr sz="1300">
              <a:solidFill>
                <a:schemeClr val="lt1"/>
              </a:solidFill>
            </a:endParaRPr>
          </a:p>
          <a:p>
            <a:pPr marL="0" lvl="0" indent="0" algn="l" rtl="0">
              <a:lnSpc>
                <a:spcPct val="115000"/>
              </a:lnSpc>
              <a:spcBef>
                <a:spcPts val="1000"/>
              </a:spcBef>
              <a:spcAft>
                <a:spcPts val="800"/>
              </a:spcAft>
              <a:buNone/>
            </a:pPr>
            <a:endParaRPr>
              <a:solidFill>
                <a:srgbClr val="FFFFFF"/>
              </a:solidFill>
            </a:endParaRPr>
          </a:p>
        </p:txBody>
      </p:sp>
      <p:sp>
        <p:nvSpPr>
          <p:cNvPr id="3217" name="Google Shape;3217;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218" name="Google Shape;3218;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cxnSp>
        <p:nvCxnSpPr>
          <p:cNvPr id="3219" name="Google Shape;3219;p17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220" name="Google Shape;3220;p172"/>
          <p:cNvSpPr/>
          <p:nvPr/>
        </p:nvSpPr>
        <p:spPr>
          <a:xfrm>
            <a:off x="6253825" y="2934425"/>
            <a:ext cx="571500" cy="197700"/>
          </a:xfrm>
          <a:prstGeom prst="rect">
            <a:avLst/>
          </a:prstGeom>
          <a:solidFill>
            <a:srgbClr val="112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pic>
        <p:nvPicPr>
          <p:cNvPr id="3225" name="Google Shape;3225;p173"/>
          <p:cNvPicPr preferRelativeResize="0"/>
          <p:nvPr/>
        </p:nvPicPr>
        <p:blipFill rotWithShape="1">
          <a:blip r:embed="rId3">
            <a:alphaModFix/>
          </a:blip>
          <a:srcRect l="-16302" t="8251" r="4333" b="773"/>
          <a:stretch/>
        </p:blipFill>
        <p:spPr>
          <a:xfrm>
            <a:off x="0" y="0"/>
            <a:ext cx="9143999" cy="5143500"/>
          </a:xfrm>
          <a:prstGeom prst="rect">
            <a:avLst/>
          </a:prstGeom>
          <a:noFill/>
          <a:ln>
            <a:noFill/>
          </a:ln>
        </p:spPr>
      </p:pic>
      <p:sp>
        <p:nvSpPr>
          <p:cNvPr id="3226" name="Google Shape;3226;p173"/>
          <p:cNvSpPr/>
          <p:nvPr/>
        </p:nvSpPr>
        <p:spPr>
          <a:xfrm rot="-5400000">
            <a:off x="-1137000" y="1124800"/>
            <a:ext cx="5148900" cy="2899500"/>
          </a:xfrm>
          <a:prstGeom prst="rect">
            <a:avLst/>
          </a:prstGeom>
          <a:gradFill>
            <a:gsLst>
              <a:gs pos="0">
                <a:srgbClr val="1C4587"/>
              </a:gs>
              <a:gs pos="50000">
                <a:srgbClr val="1155CC"/>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73"/>
          <p:cNvSpPr txBox="1">
            <a:spLocks noGrp="1"/>
          </p:cNvSpPr>
          <p:nvPr>
            <p:ph type="body" idx="3"/>
          </p:nvPr>
        </p:nvSpPr>
        <p:spPr>
          <a:xfrm>
            <a:off x="175" y="1563775"/>
            <a:ext cx="2899500" cy="2562300"/>
          </a:xfrm>
          <a:prstGeom prst="rect">
            <a:avLst/>
          </a:prstGeom>
        </p:spPr>
        <p:txBody>
          <a:bodyPr spcFirstLastPara="1" wrap="square" lIns="457200" tIns="91425" rIns="0"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OSSEC is the industry’s most widely used host-based IDS (HIDS).</a:t>
            </a:r>
            <a:endParaRPr>
              <a:solidFill>
                <a:srgbClr val="FFFFFF"/>
              </a:solidFill>
            </a:endParaRPr>
          </a:p>
          <a:p>
            <a:pPr marL="457200" lvl="0" indent="-317500" algn="l" rtl="0">
              <a:spcBef>
                <a:spcPts val="1000"/>
              </a:spcBef>
              <a:spcAft>
                <a:spcPts val="1000"/>
              </a:spcAft>
              <a:buClr>
                <a:srgbClr val="FFFFFF"/>
              </a:buClr>
              <a:buSzPts val="1400"/>
              <a:buChar char="●"/>
            </a:pPr>
            <a:r>
              <a:rPr lang="en">
                <a:solidFill>
                  <a:srgbClr val="FFFFFF"/>
                </a:solidFill>
              </a:rPr>
              <a:t>It has many configuration options and can be tailored to the needs of any organization.</a:t>
            </a:r>
            <a:endParaRPr>
              <a:solidFill>
                <a:srgbClr val="FFFFFF"/>
              </a:solidFill>
            </a:endParaRPr>
          </a:p>
        </p:txBody>
      </p:sp>
      <p:sp>
        <p:nvSpPr>
          <p:cNvPr id="3228" name="Google Shape;3228;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OSSEC</a:t>
            </a:r>
            <a:endParaRPr>
              <a:solidFill>
                <a:srgbClr val="FFFFFF"/>
              </a:solidFill>
            </a:endParaRPr>
          </a:p>
        </p:txBody>
      </p:sp>
      <p:sp>
        <p:nvSpPr>
          <p:cNvPr id="3229" name="Google Shape;3229;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FFFFFF"/>
                </a:solidFill>
              </a:rPr>
              <a:t>ESMs use OSSEC to provide visibility at the host-level, where malware infection takes place after it's decrypted.</a:t>
            </a:r>
            <a:endParaRPr sz="1600">
              <a:solidFill>
                <a:srgbClr val="FFFFFF"/>
              </a:solidFill>
            </a:endParaRPr>
          </a:p>
          <a:p>
            <a:pPr marL="0" lvl="0" indent="0" algn="l" rtl="0">
              <a:spcBef>
                <a:spcPts val="0"/>
              </a:spcBef>
              <a:spcAft>
                <a:spcPts val="0"/>
              </a:spcAft>
              <a:buNone/>
            </a:pPr>
            <a:endParaRPr>
              <a:solidFill>
                <a:srgbClr val="FFFFFF"/>
              </a:solidFill>
            </a:endParaRPr>
          </a:p>
        </p:txBody>
      </p:sp>
      <p:pic>
        <p:nvPicPr>
          <p:cNvPr id="3230" name="Google Shape;3230;p173"/>
          <p:cNvPicPr preferRelativeResize="0"/>
          <p:nvPr/>
        </p:nvPicPr>
        <p:blipFill>
          <a:blip r:embed="rId4">
            <a:alphaModFix/>
          </a:blip>
          <a:stretch>
            <a:fillRect/>
          </a:stretch>
        </p:blipFill>
        <p:spPr>
          <a:xfrm>
            <a:off x="5530125" y="1515800"/>
            <a:ext cx="553350" cy="553350"/>
          </a:xfrm>
          <a:prstGeom prst="rect">
            <a:avLst/>
          </a:prstGeom>
          <a:noFill/>
          <a:ln>
            <a:noFill/>
          </a:ln>
        </p:spPr>
      </p:pic>
      <p:cxnSp>
        <p:nvCxnSpPr>
          <p:cNvPr id="3231" name="Google Shape;3231;p17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pic>
        <p:nvPicPr>
          <p:cNvPr id="3232" name="Google Shape;3232;p173"/>
          <p:cNvPicPr preferRelativeResize="0"/>
          <p:nvPr/>
        </p:nvPicPr>
        <p:blipFill>
          <a:blip r:embed="rId4">
            <a:alphaModFix/>
          </a:blip>
          <a:stretch>
            <a:fillRect/>
          </a:stretch>
        </p:blipFill>
        <p:spPr>
          <a:xfrm>
            <a:off x="4505700" y="1845000"/>
            <a:ext cx="319750" cy="319750"/>
          </a:xfrm>
          <a:prstGeom prst="rect">
            <a:avLst/>
          </a:prstGeom>
          <a:noFill/>
          <a:ln>
            <a:noFill/>
          </a:ln>
        </p:spPr>
      </p:pic>
      <p:pic>
        <p:nvPicPr>
          <p:cNvPr id="3233" name="Google Shape;3233;p173"/>
          <p:cNvPicPr preferRelativeResize="0"/>
          <p:nvPr/>
        </p:nvPicPr>
        <p:blipFill>
          <a:blip r:embed="rId4">
            <a:alphaModFix/>
          </a:blip>
          <a:stretch>
            <a:fillRect/>
          </a:stretch>
        </p:blipFill>
        <p:spPr>
          <a:xfrm>
            <a:off x="3449637" y="2164750"/>
            <a:ext cx="319750" cy="319750"/>
          </a:xfrm>
          <a:prstGeom prst="rect">
            <a:avLst/>
          </a:prstGeom>
          <a:noFill/>
          <a:ln>
            <a:noFill/>
          </a:ln>
        </p:spPr>
      </p:pic>
      <p:pic>
        <p:nvPicPr>
          <p:cNvPr id="3234" name="Google Shape;3234;p173"/>
          <p:cNvPicPr preferRelativeResize="0"/>
          <p:nvPr/>
        </p:nvPicPr>
        <p:blipFill>
          <a:blip r:embed="rId4">
            <a:alphaModFix/>
          </a:blip>
          <a:stretch>
            <a:fillRect/>
          </a:stretch>
        </p:blipFill>
        <p:spPr>
          <a:xfrm>
            <a:off x="2887200" y="2653912"/>
            <a:ext cx="319750" cy="319750"/>
          </a:xfrm>
          <a:prstGeom prst="rect">
            <a:avLst/>
          </a:prstGeom>
          <a:noFill/>
          <a:ln>
            <a:noFill/>
          </a:ln>
        </p:spPr>
      </p:pic>
      <p:pic>
        <p:nvPicPr>
          <p:cNvPr id="3235" name="Google Shape;3235;p173"/>
          <p:cNvPicPr preferRelativeResize="0"/>
          <p:nvPr/>
        </p:nvPicPr>
        <p:blipFill>
          <a:blip r:embed="rId4">
            <a:alphaModFix/>
          </a:blip>
          <a:stretch>
            <a:fillRect/>
          </a:stretch>
        </p:blipFill>
        <p:spPr>
          <a:xfrm>
            <a:off x="3350000" y="3315525"/>
            <a:ext cx="319750" cy="319750"/>
          </a:xfrm>
          <a:prstGeom prst="rect">
            <a:avLst/>
          </a:prstGeom>
          <a:noFill/>
          <a:ln>
            <a:noFill/>
          </a:ln>
        </p:spPr>
      </p:pic>
      <p:pic>
        <p:nvPicPr>
          <p:cNvPr id="3236" name="Google Shape;3236;p173"/>
          <p:cNvPicPr preferRelativeResize="0"/>
          <p:nvPr/>
        </p:nvPicPr>
        <p:blipFill>
          <a:blip r:embed="rId4">
            <a:alphaModFix/>
          </a:blip>
          <a:stretch>
            <a:fillRect/>
          </a:stretch>
        </p:blipFill>
        <p:spPr>
          <a:xfrm>
            <a:off x="5006925" y="3690775"/>
            <a:ext cx="319750" cy="319750"/>
          </a:xfrm>
          <a:prstGeom prst="rect">
            <a:avLst/>
          </a:prstGeom>
          <a:noFill/>
          <a:ln>
            <a:noFill/>
          </a:ln>
        </p:spPr>
      </p:pic>
      <p:pic>
        <p:nvPicPr>
          <p:cNvPr id="3237" name="Google Shape;3237;p173"/>
          <p:cNvPicPr preferRelativeResize="0"/>
          <p:nvPr/>
        </p:nvPicPr>
        <p:blipFill>
          <a:blip r:embed="rId4">
            <a:alphaModFix/>
          </a:blip>
          <a:stretch>
            <a:fillRect/>
          </a:stretch>
        </p:blipFill>
        <p:spPr>
          <a:xfrm>
            <a:off x="6730775" y="1932700"/>
            <a:ext cx="319750" cy="319750"/>
          </a:xfrm>
          <a:prstGeom prst="rect">
            <a:avLst/>
          </a:prstGeom>
          <a:noFill/>
          <a:ln>
            <a:noFill/>
          </a:ln>
        </p:spPr>
      </p:pic>
      <p:pic>
        <p:nvPicPr>
          <p:cNvPr id="3238" name="Google Shape;3238;p173"/>
          <p:cNvPicPr preferRelativeResize="0"/>
          <p:nvPr/>
        </p:nvPicPr>
        <p:blipFill>
          <a:blip r:embed="rId4">
            <a:alphaModFix/>
          </a:blip>
          <a:stretch>
            <a:fillRect/>
          </a:stretch>
        </p:blipFill>
        <p:spPr>
          <a:xfrm>
            <a:off x="7675625" y="2334150"/>
            <a:ext cx="319750" cy="319750"/>
          </a:xfrm>
          <a:prstGeom prst="rect">
            <a:avLst/>
          </a:prstGeom>
          <a:noFill/>
          <a:ln>
            <a:noFill/>
          </a:ln>
        </p:spPr>
      </p:pic>
      <p:pic>
        <p:nvPicPr>
          <p:cNvPr id="3239" name="Google Shape;3239;p173"/>
          <p:cNvPicPr preferRelativeResize="0"/>
          <p:nvPr/>
        </p:nvPicPr>
        <p:blipFill>
          <a:blip r:embed="rId4">
            <a:alphaModFix/>
          </a:blip>
          <a:stretch>
            <a:fillRect/>
          </a:stretch>
        </p:blipFill>
        <p:spPr>
          <a:xfrm>
            <a:off x="7757425" y="3124950"/>
            <a:ext cx="319750" cy="319750"/>
          </a:xfrm>
          <a:prstGeom prst="rect">
            <a:avLst/>
          </a:prstGeom>
          <a:noFill/>
          <a:ln>
            <a:noFill/>
          </a:ln>
        </p:spPr>
      </p:pic>
      <p:pic>
        <p:nvPicPr>
          <p:cNvPr id="3240" name="Google Shape;3240;p173"/>
          <p:cNvPicPr preferRelativeResize="0"/>
          <p:nvPr/>
        </p:nvPicPr>
        <p:blipFill>
          <a:blip r:embed="rId4">
            <a:alphaModFix/>
          </a:blip>
          <a:stretch>
            <a:fillRect/>
          </a:stretch>
        </p:blipFill>
        <p:spPr>
          <a:xfrm>
            <a:off x="6958475" y="3444700"/>
            <a:ext cx="319750" cy="319750"/>
          </a:xfrm>
          <a:prstGeom prst="rect">
            <a:avLst/>
          </a:prstGeom>
          <a:noFill/>
          <a:ln>
            <a:noFill/>
          </a:ln>
        </p:spPr>
      </p:pic>
      <p:sp>
        <p:nvSpPr>
          <p:cNvPr id="3241" name="Google Shape;3241;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174"/>
          <p:cNvSpPr txBox="1"/>
          <p:nvPr/>
        </p:nvSpPr>
        <p:spPr>
          <a:xfrm>
            <a:off x="3067050" y="1448400"/>
            <a:ext cx="57654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Endpoint telemetry</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is essentially host-based </a:t>
            </a:r>
            <a:br>
              <a:rPr lang="en" sz="3000">
                <a:latin typeface="Roboto Light"/>
                <a:ea typeface="Roboto Light"/>
                <a:cs typeface="Roboto Light"/>
                <a:sym typeface="Roboto Light"/>
              </a:rPr>
            </a:br>
            <a:r>
              <a:rPr lang="en" sz="3000">
                <a:latin typeface="Roboto Light"/>
                <a:ea typeface="Roboto Light"/>
                <a:cs typeface="Roboto Light"/>
                <a:sym typeface="Roboto Light"/>
              </a:rPr>
              <a:t>monitoring of system data.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pic>
        <p:nvPicPr>
          <p:cNvPr id="3247" name="Google Shape;3247;p174"/>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3248" name="Google Shape;3248;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52"/>
        <p:cNvGrpSpPr/>
        <p:nvPr/>
      </p:nvGrpSpPr>
      <p:grpSpPr>
        <a:xfrm>
          <a:off x="0" y="0"/>
          <a:ext cx="0" cy="0"/>
          <a:chOff x="0" y="0"/>
          <a:chExt cx="0" cy="0"/>
        </a:xfrm>
      </p:grpSpPr>
      <p:pic>
        <p:nvPicPr>
          <p:cNvPr id="3253" name="Google Shape;3253;p175"/>
          <p:cNvPicPr preferRelativeResize="0"/>
          <p:nvPr/>
        </p:nvPicPr>
        <p:blipFill rotWithShape="1">
          <a:blip r:embed="rId3">
            <a:alphaModFix/>
          </a:blip>
          <a:srcRect/>
          <a:stretch/>
        </p:blipFill>
        <p:spPr>
          <a:xfrm>
            <a:off x="175" y="0"/>
            <a:ext cx="9143997" cy="5144345"/>
          </a:xfrm>
          <a:prstGeom prst="rect">
            <a:avLst/>
          </a:prstGeom>
          <a:noFill/>
          <a:ln>
            <a:noFill/>
          </a:ln>
        </p:spPr>
      </p:pic>
      <p:sp>
        <p:nvSpPr>
          <p:cNvPr id="3254" name="Google Shape;3254;p1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55" name="Google Shape;3255;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3256" name="Google Shape;3256;p175"/>
          <p:cNvSpPr txBox="1">
            <a:spLocks noGrp="1"/>
          </p:cNvSpPr>
          <p:nvPr>
            <p:ph type="body" idx="3"/>
          </p:nvPr>
        </p:nvSpPr>
        <p:spPr>
          <a:xfrm>
            <a:off x="175" y="1779425"/>
            <a:ext cx="4141500" cy="1577700"/>
          </a:xfrm>
          <a:prstGeom prst="rect">
            <a:avLst/>
          </a:prstGeom>
        </p:spPr>
        <p:txBody>
          <a:bodyPr spcFirstLastPara="1" wrap="square" lIns="457200" tIns="0" rIns="457200" bIns="914400" anchor="t" anchorCtr="0">
            <a:noAutofit/>
          </a:bodyPr>
          <a:lstStyle/>
          <a:p>
            <a:pPr marL="457200" lvl="0" indent="-317500" algn="l" rtl="0">
              <a:lnSpc>
                <a:spcPct val="100000"/>
              </a:lnSpc>
              <a:spcBef>
                <a:spcPts val="0"/>
              </a:spcBef>
              <a:spcAft>
                <a:spcPts val="0"/>
              </a:spcAft>
              <a:buClr>
                <a:srgbClr val="FFFFFF"/>
              </a:buClr>
              <a:buSzPts val="1400"/>
              <a:buChar char="●"/>
            </a:pPr>
            <a:r>
              <a:rPr lang="en">
                <a:solidFill>
                  <a:srgbClr val="FFFFFF"/>
                </a:solidFill>
              </a:rPr>
              <a:t>This data generates alerts that are sent to the centralized server, Security Onion. </a:t>
            </a:r>
            <a:endParaRPr>
              <a:solidFill>
                <a:srgbClr val="FFFFFF"/>
              </a:solidFill>
            </a:endParaRPr>
          </a:p>
          <a:p>
            <a:pPr marL="457200" lvl="0" indent="-317500" algn="l" rtl="0">
              <a:lnSpc>
                <a:spcPct val="100000"/>
              </a:lnSpc>
              <a:spcBef>
                <a:spcPts val="1000"/>
              </a:spcBef>
              <a:spcAft>
                <a:spcPts val="0"/>
              </a:spcAft>
              <a:buClr>
                <a:srgbClr val="FFFFFF"/>
              </a:buClr>
              <a:buSzPts val="1400"/>
              <a:buChar char="●"/>
            </a:pPr>
            <a:r>
              <a:rPr lang="en">
                <a:solidFill>
                  <a:srgbClr val="FFFFFF"/>
                </a:solidFill>
              </a:rPr>
              <a:t>Security administrators can then use Security Onion to form a detailed understanding of the situation and reconstruct a crime.</a:t>
            </a:r>
            <a:endParaRPr>
              <a:solidFill>
                <a:srgbClr val="FFFFFF"/>
              </a:solidFill>
            </a:endParaRPr>
          </a:p>
        </p:txBody>
      </p:sp>
      <p:sp>
        <p:nvSpPr>
          <p:cNvPr id="3257" name="Google Shape;3257;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OSSEC</a:t>
            </a:r>
            <a:endParaRPr>
              <a:solidFill>
                <a:srgbClr val="FFFFFF"/>
              </a:solidFill>
            </a:endParaRPr>
          </a:p>
        </p:txBody>
      </p:sp>
      <p:cxnSp>
        <p:nvCxnSpPr>
          <p:cNvPr id="3258" name="Google Shape;3258;p175"/>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259" name="Google Shape;3259;p175"/>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260" name="Google Shape;3260;p175"/>
          <p:cNvSpPr txBox="1">
            <a:spLocks noGrp="1"/>
          </p:cNvSpPr>
          <p:nvPr>
            <p:ph type="subTitle" idx="1"/>
          </p:nvPr>
        </p:nvSpPr>
        <p:spPr>
          <a:xfrm>
            <a:off x="0" y="675975"/>
            <a:ext cx="4378200" cy="66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OSSEC agents are deployed to hosts and collect syslog data. </a:t>
            </a:r>
            <a:endParaRPr>
              <a:solidFill>
                <a:srgbClr val="FFFFFF"/>
              </a:solidFill>
            </a:endParaRPr>
          </a:p>
        </p:txBody>
      </p:sp>
      <p:pic>
        <p:nvPicPr>
          <p:cNvPr id="3261" name="Google Shape;3261;p175"/>
          <p:cNvPicPr preferRelativeResize="0"/>
          <p:nvPr/>
        </p:nvPicPr>
        <p:blipFill rotWithShape="1">
          <a:blip r:embed="rId4">
            <a:alphaModFix/>
          </a:blip>
          <a:srcRect r="77400"/>
          <a:stretch/>
        </p:blipFill>
        <p:spPr>
          <a:xfrm>
            <a:off x="4635600" y="977750"/>
            <a:ext cx="886625" cy="104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65"/>
        <p:cNvGrpSpPr/>
        <p:nvPr/>
      </p:nvGrpSpPr>
      <p:grpSpPr>
        <a:xfrm>
          <a:off x="0" y="0"/>
          <a:ext cx="0" cy="0"/>
          <a:chOff x="0" y="0"/>
          <a:chExt cx="0" cy="0"/>
        </a:xfrm>
      </p:grpSpPr>
      <p:sp>
        <p:nvSpPr>
          <p:cNvPr id="3266" name="Google Shape;3266;p176"/>
          <p:cNvSpPr/>
          <p:nvPr/>
        </p:nvSpPr>
        <p:spPr>
          <a:xfrm>
            <a:off x="-9525" y="0"/>
            <a:ext cx="9168600" cy="1704900"/>
          </a:xfrm>
          <a:prstGeom prst="re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Elastic Stack</a:t>
            </a:r>
            <a:endParaRPr>
              <a:solidFill>
                <a:srgbClr val="FFFFFF"/>
              </a:solidFill>
            </a:endParaRPr>
          </a:p>
        </p:txBody>
      </p:sp>
      <p:sp>
        <p:nvSpPr>
          <p:cNvPr id="3268" name="Google Shape;3268;p176"/>
          <p:cNvSpPr txBox="1">
            <a:spLocks noGrp="1"/>
          </p:cNvSpPr>
          <p:nvPr>
            <p:ph type="subTitle" idx="1"/>
          </p:nvPr>
        </p:nvSpPr>
        <p:spPr>
          <a:xfrm>
            <a:off x="0" y="675975"/>
            <a:ext cx="8791500" cy="815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OSSEC monitors syslog data, but security admins use three other important tools to fully analyze packet captures.  </a:t>
            </a:r>
            <a:endParaRPr>
              <a:solidFill>
                <a:srgbClr val="FFFFFF"/>
              </a:solidFill>
            </a:endParaRPr>
          </a:p>
        </p:txBody>
      </p:sp>
      <p:sp>
        <p:nvSpPr>
          <p:cNvPr id="3269" name="Google Shape;3269;p1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(elastic.co)</a:t>
            </a:r>
            <a:endParaRPr/>
          </a:p>
        </p:txBody>
      </p:sp>
      <p:pic>
        <p:nvPicPr>
          <p:cNvPr id="3270" name="Google Shape;3270;p176"/>
          <p:cNvPicPr preferRelativeResize="0"/>
          <p:nvPr/>
        </p:nvPicPr>
        <p:blipFill rotWithShape="1">
          <a:blip r:embed="rId4">
            <a:alphaModFix/>
          </a:blip>
          <a:srcRect b="-5988"/>
          <a:stretch/>
        </p:blipFill>
        <p:spPr>
          <a:xfrm>
            <a:off x="994875" y="1983950"/>
            <a:ext cx="7154250" cy="2527450"/>
          </a:xfrm>
          <a:prstGeom prst="rect">
            <a:avLst/>
          </a:prstGeom>
          <a:noFill/>
          <a:ln>
            <a:noFill/>
          </a:ln>
        </p:spPr>
      </p:pic>
      <p:cxnSp>
        <p:nvCxnSpPr>
          <p:cNvPr id="3271" name="Google Shape;3271;p176"/>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272" name="Google Shape;3272;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59" name="Google Shape;3059;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3060" name="Google Shape;3060;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61" name="Google Shape;3061;p159"/>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Analyze indicators of attack for persistent threats.</a:t>
            </a:r>
            <a:endParaRPr/>
          </a:p>
        </p:txBody>
      </p:sp>
      <p:sp>
        <p:nvSpPr>
          <p:cNvPr id="3062" name="Google Shape;3062;p15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enterprise security management to expand an investigation.</a:t>
            </a:r>
            <a:endParaRPr/>
          </a:p>
        </p:txBody>
      </p:sp>
      <p:sp>
        <p:nvSpPr>
          <p:cNvPr id="3063" name="Google Shape;3063;p159"/>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OSSEC endpoint reporting agents as part of a host-based IDS alert system.</a:t>
            </a:r>
            <a:endParaRPr/>
          </a:p>
        </p:txBody>
      </p:sp>
      <p:sp>
        <p:nvSpPr>
          <p:cNvPr id="3064" name="Google Shape;3064;p159"/>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Investigate threats using various analysis tools.</a:t>
            </a:r>
            <a:endParaRPr/>
          </a:p>
        </p:txBody>
      </p:sp>
      <p:sp>
        <p:nvSpPr>
          <p:cNvPr id="3065" name="Google Shape;3065;p15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Escalate alerts to senior incident handlers.</a:t>
            </a:r>
            <a:endParaRPr/>
          </a:p>
        </p:txBody>
      </p:sp>
      <p:sp>
        <p:nvSpPr>
          <p:cNvPr id="3066" name="Google Shape;3066;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sp>
        <p:nvSpPr>
          <p:cNvPr id="3277" name="Google Shape;3277;p177"/>
          <p:cNvSpPr/>
          <p:nvPr/>
        </p:nvSpPr>
        <p:spPr>
          <a:xfrm>
            <a:off x="-9525" y="0"/>
            <a:ext cx="9168600" cy="1923900"/>
          </a:xfrm>
          <a:prstGeom prst="re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77"/>
          <p:cNvSpPr/>
          <p:nvPr/>
        </p:nvSpPr>
        <p:spPr>
          <a:xfrm>
            <a:off x="225925" y="1706413"/>
            <a:ext cx="30726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77"/>
          <p:cNvSpPr/>
          <p:nvPr/>
        </p:nvSpPr>
        <p:spPr>
          <a:xfrm>
            <a:off x="3806250" y="1706413"/>
            <a:ext cx="23220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77"/>
          <p:cNvSpPr/>
          <p:nvPr/>
        </p:nvSpPr>
        <p:spPr>
          <a:xfrm>
            <a:off x="6566162" y="1706413"/>
            <a:ext cx="23220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1" name="Google Shape;3281;p177"/>
          <p:cNvPicPr preferRelativeResize="0"/>
          <p:nvPr/>
        </p:nvPicPr>
        <p:blipFill>
          <a:blip r:embed="rId3">
            <a:alphaModFix/>
          </a:blip>
          <a:stretch>
            <a:fillRect/>
          </a:stretch>
        </p:blipFill>
        <p:spPr>
          <a:xfrm>
            <a:off x="225950" y="1744513"/>
            <a:ext cx="3072550" cy="819150"/>
          </a:xfrm>
          <a:prstGeom prst="rect">
            <a:avLst/>
          </a:prstGeom>
          <a:noFill/>
          <a:ln>
            <a:noFill/>
          </a:ln>
        </p:spPr>
      </p:pic>
      <p:pic>
        <p:nvPicPr>
          <p:cNvPr id="3282" name="Google Shape;3282;p177"/>
          <p:cNvPicPr preferRelativeResize="0"/>
          <p:nvPr/>
        </p:nvPicPr>
        <p:blipFill>
          <a:blip r:embed="rId4">
            <a:alphaModFix/>
          </a:blip>
          <a:stretch>
            <a:fillRect/>
          </a:stretch>
        </p:blipFill>
        <p:spPr>
          <a:xfrm>
            <a:off x="3878625" y="1727350"/>
            <a:ext cx="2177249" cy="857250"/>
          </a:xfrm>
          <a:prstGeom prst="rect">
            <a:avLst/>
          </a:prstGeom>
          <a:noFill/>
          <a:ln>
            <a:noFill/>
          </a:ln>
        </p:spPr>
      </p:pic>
      <p:pic>
        <p:nvPicPr>
          <p:cNvPr id="3283" name="Google Shape;3283;p177"/>
          <p:cNvPicPr preferRelativeResize="0"/>
          <p:nvPr/>
        </p:nvPicPr>
        <p:blipFill>
          <a:blip r:embed="rId5">
            <a:alphaModFix/>
          </a:blip>
          <a:stretch>
            <a:fillRect/>
          </a:stretch>
        </p:blipFill>
        <p:spPr>
          <a:xfrm>
            <a:off x="6744287" y="1706462"/>
            <a:ext cx="1965750" cy="899000"/>
          </a:xfrm>
          <a:prstGeom prst="rect">
            <a:avLst/>
          </a:prstGeom>
          <a:noFill/>
          <a:ln>
            <a:noFill/>
          </a:ln>
        </p:spPr>
      </p:pic>
      <p:cxnSp>
        <p:nvCxnSpPr>
          <p:cNvPr id="3284" name="Google Shape;3284;p177"/>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285" name="Google Shape;3285;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Elastic Stack</a:t>
            </a:r>
            <a:endParaRPr>
              <a:solidFill>
                <a:srgbClr val="FFFFFF"/>
              </a:solidFill>
            </a:endParaRPr>
          </a:p>
        </p:txBody>
      </p:sp>
      <p:sp>
        <p:nvSpPr>
          <p:cNvPr id="3286" name="Google Shape;3286;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These tools are collectively known as </a:t>
            </a:r>
            <a:r>
              <a:rPr lang="en" b="1">
                <a:solidFill>
                  <a:srgbClr val="FFFFFF"/>
                </a:solidFill>
              </a:rPr>
              <a:t>Elastic (ELK) Stack</a:t>
            </a:r>
            <a:r>
              <a:rPr lang="en">
                <a:solidFill>
                  <a:srgbClr val="FFFFFF"/>
                </a:solidFill>
              </a:rPr>
              <a:t>, the engine that operates within Security Onion. </a:t>
            </a:r>
            <a:endParaRPr>
              <a:solidFill>
                <a:srgbClr val="FFFFFF"/>
              </a:solidFill>
            </a:endParaRPr>
          </a:p>
        </p:txBody>
      </p:sp>
      <p:sp>
        <p:nvSpPr>
          <p:cNvPr id="3287" name="Google Shape;3287;p177"/>
          <p:cNvSpPr txBox="1">
            <a:spLocks noGrp="1"/>
          </p:cNvSpPr>
          <p:nvPr>
            <p:ph type="body" idx="3"/>
          </p:nvPr>
        </p:nvSpPr>
        <p:spPr>
          <a:xfrm>
            <a:off x="358525" y="2897050"/>
            <a:ext cx="2807400" cy="1295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t>The heart of Elastic Stack, a distributed, restful search and analytics engine capable of addressing thousands of data points seen within network traffic. </a:t>
            </a:r>
            <a:endParaRPr sz="1200"/>
          </a:p>
          <a:p>
            <a:pPr marL="0" lvl="0" indent="0" algn="l" rtl="0">
              <a:lnSpc>
                <a:spcPct val="115000"/>
              </a:lnSpc>
              <a:spcBef>
                <a:spcPts val="800"/>
              </a:spcBef>
              <a:spcAft>
                <a:spcPts val="800"/>
              </a:spcAft>
              <a:buNone/>
            </a:pPr>
            <a:r>
              <a:rPr lang="en" sz="1200"/>
              <a:t>Helps security administrators located the expected and uncover the unexpected.</a:t>
            </a:r>
            <a:endParaRPr sz="1200"/>
          </a:p>
        </p:txBody>
      </p:sp>
      <p:sp>
        <p:nvSpPr>
          <p:cNvPr id="3288" name="Google Shape;3288;p177"/>
          <p:cNvSpPr txBox="1">
            <a:spLocks noGrp="1"/>
          </p:cNvSpPr>
          <p:nvPr>
            <p:ph type="body" idx="3"/>
          </p:nvPr>
        </p:nvSpPr>
        <p:spPr>
          <a:xfrm>
            <a:off x="3938000" y="2897050"/>
            <a:ext cx="2177100" cy="1370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t>Open-source, server-side data processing pipeline built into Security Onion. </a:t>
            </a:r>
            <a:endParaRPr sz="1200"/>
          </a:p>
          <a:p>
            <a:pPr marL="0" lvl="0" indent="0" algn="l" rtl="0">
              <a:lnSpc>
                <a:spcPct val="115000"/>
              </a:lnSpc>
              <a:spcBef>
                <a:spcPts val="800"/>
              </a:spcBef>
              <a:spcAft>
                <a:spcPts val="800"/>
              </a:spcAft>
              <a:buNone/>
            </a:pPr>
            <a:r>
              <a:rPr lang="en" sz="1200"/>
              <a:t>Ingests data from many sources at the same time by transforming it and sending it to designated log files, referred to as stashes.</a:t>
            </a:r>
            <a:endParaRPr sz="1200"/>
          </a:p>
        </p:txBody>
      </p:sp>
      <p:sp>
        <p:nvSpPr>
          <p:cNvPr id="3289" name="Google Shape;3289;p177"/>
          <p:cNvSpPr txBox="1">
            <a:spLocks noGrp="1"/>
          </p:cNvSpPr>
          <p:nvPr>
            <p:ph type="body" idx="3"/>
          </p:nvPr>
        </p:nvSpPr>
        <p:spPr>
          <a:xfrm>
            <a:off x="6707475" y="2897050"/>
            <a:ext cx="2177400" cy="1019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800"/>
              </a:spcAft>
              <a:buNone/>
            </a:pPr>
            <a:r>
              <a:rPr lang="en" sz="1200"/>
              <a:t>A browser-based visualization interface. It uses thousands of data points from the Elastic Stack as its core engine.</a:t>
            </a:r>
            <a:endParaRPr sz="1200"/>
          </a:p>
        </p:txBody>
      </p:sp>
      <p:sp>
        <p:nvSpPr>
          <p:cNvPr id="3290" name="Google Shape;3290;p177"/>
          <p:cNvSpPr/>
          <p:nvPr/>
        </p:nvSpPr>
        <p:spPr>
          <a:xfrm>
            <a:off x="3371763" y="1960663"/>
            <a:ext cx="390600" cy="390600"/>
          </a:xfrm>
          <a:prstGeom prst="mathPlus">
            <a:avLst>
              <a:gd name="adj1" fmla="val 2352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77"/>
          <p:cNvSpPr/>
          <p:nvPr/>
        </p:nvSpPr>
        <p:spPr>
          <a:xfrm>
            <a:off x="6151888" y="1960663"/>
            <a:ext cx="390600" cy="390600"/>
          </a:xfrm>
          <a:prstGeom prst="mathPlus">
            <a:avLst>
              <a:gd name="adj1" fmla="val 2352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96"/>
        <p:cNvGrpSpPr/>
        <p:nvPr/>
      </p:nvGrpSpPr>
      <p:grpSpPr>
        <a:xfrm>
          <a:off x="0" y="0"/>
          <a:ext cx="0" cy="0"/>
          <a:chOff x="0" y="0"/>
          <a:chExt cx="0" cy="0"/>
        </a:xfrm>
      </p:grpSpPr>
      <p:sp>
        <p:nvSpPr>
          <p:cNvPr id="3297" name="Google Shape;3297;p178"/>
          <p:cNvSpPr/>
          <p:nvPr/>
        </p:nvSpPr>
        <p:spPr>
          <a:xfrm flipH="1">
            <a:off x="6136825" y="3061850"/>
            <a:ext cx="9432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78"/>
          <p:cNvSpPr/>
          <p:nvPr/>
        </p:nvSpPr>
        <p:spPr>
          <a:xfrm>
            <a:off x="1318825"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78"/>
          <p:cNvSpPr txBox="1"/>
          <p:nvPr/>
        </p:nvSpPr>
        <p:spPr>
          <a:xfrm>
            <a:off x="2968500" y="2904775"/>
            <a:ext cx="571500" cy="80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000">
                <a:solidFill>
                  <a:schemeClr val="dk2"/>
                </a:solidFill>
                <a:latin typeface="Roboto"/>
                <a:ea typeface="Roboto"/>
                <a:cs typeface="Roboto"/>
                <a:sym typeface="Roboto"/>
              </a:rPr>
              <a:t>Alerts </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via </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syslog</a:t>
            </a:r>
            <a:endParaRPr sz="1000">
              <a:solidFill>
                <a:schemeClr val="dk2"/>
              </a:solidFill>
              <a:latin typeface="Roboto"/>
              <a:ea typeface="Roboto"/>
              <a:cs typeface="Roboto"/>
              <a:sym typeface="Roboto"/>
            </a:endParaRPr>
          </a:p>
          <a:p>
            <a:pPr marL="0" lvl="0" indent="0" algn="ctr" rtl="0">
              <a:lnSpc>
                <a:spcPct val="100000"/>
              </a:lnSpc>
              <a:spcBef>
                <a:spcPts val="0"/>
              </a:spcBef>
              <a:spcAft>
                <a:spcPts val="0"/>
              </a:spcAft>
              <a:buNone/>
            </a:pPr>
            <a:endParaRPr sz="1000">
              <a:solidFill>
                <a:schemeClr val="dk2"/>
              </a:solidFill>
              <a:latin typeface="Roboto"/>
              <a:ea typeface="Roboto"/>
              <a:cs typeface="Roboto"/>
              <a:sym typeface="Roboto"/>
            </a:endParaRPr>
          </a:p>
        </p:txBody>
      </p:sp>
      <p:sp>
        <p:nvSpPr>
          <p:cNvPr id="3300" name="Google Shape;3300;p178"/>
          <p:cNvSpPr txBox="1"/>
          <p:nvPr/>
        </p:nvSpPr>
        <p:spPr>
          <a:xfrm>
            <a:off x="1333650" y="2873800"/>
            <a:ext cx="571500" cy="2268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Logs</a:t>
            </a:r>
            <a:endParaRPr sz="1000">
              <a:solidFill>
                <a:schemeClr val="dk2"/>
              </a:solidFill>
              <a:latin typeface="Roboto"/>
              <a:ea typeface="Roboto"/>
              <a:cs typeface="Roboto"/>
              <a:sym typeface="Roboto"/>
            </a:endParaRPr>
          </a:p>
        </p:txBody>
      </p:sp>
      <p:sp>
        <p:nvSpPr>
          <p:cNvPr id="3301" name="Google Shape;3301;p178"/>
          <p:cNvSpPr/>
          <p:nvPr/>
        </p:nvSpPr>
        <p:spPr>
          <a:xfrm>
            <a:off x="7056025" y="2114550"/>
            <a:ext cx="1824300" cy="1702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78"/>
          <p:cNvSpPr/>
          <p:nvPr/>
        </p:nvSpPr>
        <p:spPr>
          <a:xfrm>
            <a:off x="5047700" y="2375069"/>
            <a:ext cx="1044600" cy="1063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78"/>
          <p:cNvSpPr/>
          <p:nvPr/>
        </p:nvSpPr>
        <p:spPr>
          <a:xfrm>
            <a:off x="1914525" y="916681"/>
            <a:ext cx="1044600" cy="36552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78"/>
          <p:cNvSpPr/>
          <p:nvPr/>
        </p:nvSpPr>
        <p:spPr>
          <a:xfrm>
            <a:off x="1914526" y="916681"/>
            <a:ext cx="1044600" cy="49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OSSEC</a:t>
            </a:r>
            <a:br>
              <a:rPr lang="en" sz="1200" b="1">
                <a:solidFill>
                  <a:schemeClr val="dk1"/>
                </a:solidFill>
                <a:latin typeface="Roboto"/>
                <a:ea typeface="Roboto"/>
                <a:cs typeface="Roboto"/>
                <a:sym typeface="Roboto"/>
              </a:rPr>
            </a:br>
            <a:r>
              <a:rPr lang="en" sz="1200" b="1">
                <a:solidFill>
                  <a:schemeClr val="dk1"/>
                </a:solidFill>
                <a:latin typeface="Roboto"/>
                <a:ea typeface="Roboto"/>
                <a:cs typeface="Roboto"/>
                <a:sym typeface="Roboto"/>
              </a:rPr>
              <a:t>server</a:t>
            </a:r>
            <a:endParaRPr sz="1200"/>
          </a:p>
        </p:txBody>
      </p:sp>
      <p:sp>
        <p:nvSpPr>
          <p:cNvPr id="3305" name="Google Shape;3305;p178"/>
          <p:cNvSpPr/>
          <p:nvPr/>
        </p:nvSpPr>
        <p:spPr>
          <a:xfrm>
            <a:off x="285750" y="916681"/>
            <a:ext cx="1044600" cy="36552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6" name="Google Shape;3306;p178"/>
          <p:cNvPicPr preferRelativeResize="0"/>
          <p:nvPr/>
        </p:nvPicPr>
        <p:blipFill>
          <a:blip r:embed="rId3">
            <a:alphaModFix/>
          </a:blip>
          <a:stretch>
            <a:fillRect/>
          </a:stretch>
        </p:blipFill>
        <p:spPr>
          <a:xfrm>
            <a:off x="7222400" y="2610925"/>
            <a:ext cx="1550524" cy="980000"/>
          </a:xfrm>
          <a:prstGeom prst="rect">
            <a:avLst/>
          </a:prstGeom>
          <a:noFill/>
          <a:ln>
            <a:noFill/>
          </a:ln>
        </p:spPr>
      </p:pic>
      <p:sp>
        <p:nvSpPr>
          <p:cNvPr id="3307" name="Google Shape;3307;p178"/>
          <p:cNvSpPr txBox="1">
            <a:spLocks noGrp="1"/>
          </p:cNvSpPr>
          <p:nvPr>
            <p:ph type="title"/>
          </p:nvPr>
        </p:nvSpPr>
        <p:spPr>
          <a:xfrm>
            <a:off x="-12300" y="-423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Elastic Stack </a:t>
            </a:r>
            <a:endParaRPr/>
          </a:p>
        </p:txBody>
      </p:sp>
      <p:pic>
        <p:nvPicPr>
          <p:cNvPr id="3308" name="Google Shape;3308;p178"/>
          <p:cNvPicPr preferRelativeResize="0"/>
          <p:nvPr/>
        </p:nvPicPr>
        <p:blipFill>
          <a:blip r:embed="rId4">
            <a:alphaModFix/>
          </a:blip>
          <a:stretch>
            <a:fillRect/>
          </a:stretch>
        </p:blipFill>
        <p:spPr>
          <a:xfrm>
            <a:off x="1938101" y="1647824"/>
            <a:ext cx="997450" cy="1225972"/>
          </a:xfrm>
          <a:prstGeom prst="rect">
            <a:avLst/>
          </a:prstGeom>
          <a:noFill/>
          <a:ln>
            <a:noFill/>
          </a:ln>
        </p:spPr>
      </p:pic>
      <p:grpSp>
        <p:nvGrpSpPr>
          <p:cNvPr id="3309" name="Google Shape;3309;p178"/>
          <p:cNvGrpSpPr/>
          <p:nvPr/>
        </p:nvGrpSpPr>
        <p:grpSpPr>
          <a:xfrm>
            <a:off x="361157" y="1477268"/>
            <a:ext cx="893786" cy="677226"/>
            <a:chOff x="158025" y="2668325"/>
            <a:chExt cx="1613624" cy="1222650"/>
          </a:xfrm>
        </p:grpSpPr>
        <p:pic>
          <p:nvPicPr>
            <p:cNvPr id="3310" name="Google Shape;3310;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1" name="Google Shape;3311;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2" name="Google Shape;3312;p178"/>
          <p:cNvGrpSpPr/>
          <p:nvPr/>
        </p:nvGrpSpPr>
        <p:grpSpPr>
          <a:xfrm>
            <a:off x="361157" y="2987463"/>
            <a:ext cx="893786" cy="677226"/>
            <a:chOff x="158025" y="2668325"/>
            <a:chExt cx="1613624" cy="1222650"/>
          </a:xfrm>
        </p:grpSpPr>
        <p:pic>
          <p:nvPicPr>
            <p:cNvPr id="3313" name="Google Shape;3313;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4" name="Google Shape;3314;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5" name="Google Shape;3315;p178"/>
          <p:cNvGrpSpPr/>
          <p:nvPr/>
        </p:nvGrpSpPr>
        <p:grpSpPr>
          <a:xfrm>
            <a:off x="361157" y="2232366"/>
            <a:ext cx="893786" cy="677226"/>
            <a:chOff x="158025" y="2668325"/>
            <a:chExt cx="1613624" cy="1222650"/>
          </a:xfrm>
        </p:grpSpPr>
        <p:pic>
          <p:nvPicPr>
            <p:cNvPr id="3316" name="Google Shape;3316;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7" name="Google Shape;3317;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8" name="Google Shape;3318;p178"/>
          <p:cNvGrpSpPr/>
          <p:nvPr/>
        </p:nvGrpSpPr>
        <p:grpSpPr>
          <a:xfrm>
            <a:off x="361157" y="3742561"/>
            <a:ext cx="893786" cy="677226"/>
            <a:chOff x="158025" y="2668325"/>
            <a:chExt cx="1613624" cy="1222650"/>
          </a:xfrm>
        </p:grpSpPr>
        <p:pic>
          <p:nvPicPr>
            <p:cNvPr id="3319" name="Google Shape;3319;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20" name="Google Shape;3320;p178"/>
            <p:cNvPicPr preferRelativeResize="0"/>
            <p:nvPr/>
          </p:nvPicPr>
          <p:blipFill>
            <a:blip r:embed="rId6">
              <a:alphaModFix/>
            </a:blip>
            <a:stretch>
              <a:fillRect/>
            </a:stretch>
          </p:blipFill>
          <p:spPr>
            <a:xfrm>
              <a:off x="158025" y="2668325"/>
              <a:ext cx="553350" cy="553350"/>
            </a:xfrm>
            <a:prstGeom prst="rect">
              <a:avLst/>
            </a:prstGeom>
            <a:noFill/>
            <a:ln>
              <a:noFill/>
            </a:ln>
          </p:spPr>
        </p:pic>
      </p:grpSp>
      <p:pic>
        <p:nvPicPr>
          <p:cNvPr id="3321" name="Google Shape;3321;p178"/>
          <p:cNvPicPr preferRelativeResize="0"/>
          <p:nvPr/>
        </p:nvPicPr>
        <p:blipFill>
          <a:blip r:embed="rId5">
            <a:alphaModFix/>
          </a:blip>
          <a:stretch>
            <a:fillRect/>
          </a:stretch>
        </p:blipFill>
        <p:spPr>
          <a:xfrm>
            <a:off x="2046637" y="3061151"/>
            <a:ext cx="780378" cy="492762"/>
          </a:xfrm>
          <a:prstGeom prst="rect">
            <a:avLst/>
          </a:prstGeom>
          <a:noFill/>
          <a:ln>
            <a:noFill/>
          </a:ln>
          <a:effectLst>
            <a:outerShdw blurRad="57150" dist="19050" dir="5400000" algn="bl" rotWithShape="0">
              <a:srgbClr val="000000">
                <a:alpha val="50000"/>
              </a:srgbClr>
            </a:outerShdw>
          </a:effectLst>
        </p:spPr>
      </p:pic>
      <p:pic>
        <p:nvPicPr>
          <p:cNvPr id="3322" name="Google Shape;3322;p178"/>
          <p:cNvPicPr preferRelativeResize="0"/>
          <p:nvPr/>
        </p:nvPicPr>
        <p:blipFill>
          <a:blip r:embed="rId6">
            <a:alphaModFix/>
          </a:blip>
          <a:stretch>
            <a:fillRect/>
          </a:stretch>
        </p:blipFill>
        <p:spPr>
          <a:xfrm>
            <a:off x="2024375" y="1446425"/>
            <a:ext cx="338100" cy="338100"/>
          </a:xfrm>
          <a:prstGeom prst="rect">
            <a:avLst/>
          </a:prstGeom>
          <a:noFill/>
          <a:ln>
            <a:noFill/>
          </a:ln>
        </p:spPr>
      </p:pic>
      <p:sp>
        <p:nvSpPr>
          <p:cNvPr id="3323" name="Google Shape;3323;p178"/>
          <p:cNvSpPr/>
          <p:nvPr/>
        </p:nvSpPr>
        <p:spPr>
          <a:xfrm>
            <a:off x="285751" y="916681"/>
            <a:ext cx="1044600" cy="49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OSSEC</a:t>
            </a:r>
            <a:br>
              <a:rPr lang="en" sz="1200" b="1">
                <a:solidFill>
                  <a:schemeClr val="dk1"/>
                </a:solidFill>
                <a:latin typeface="Roboto"/>
                <a:ea typeface="Roboto"/>
                <a:cs typeface="Roboto"/>
                <a:sym typeface="Roboto"/>
              </a:rPr>
            </a:br>
            <a:r>
              <a:rPr lang="en" sz="1200" b="1">
                <a:solidFill>
                  <a:schemeClr val="dk1"/>
                </a:solidFill>
                <a:latin typeface="Roboto"/>
                <a:ea typeface="Roboto"/>
                <a:cs typeface="Roboto"/>
                <a:sym typeface="Roboto"/>
              </a:rPr>
              <a:t>agents</a:t>
            </a:r>
            <a:endParaRPr sz="1200"/>
          </a:p>
        </p:txBody>
      </p:sp>
      <p:pic>
        <p:nvPicPr>
          <p:cNvPr id="3324" name="Google Shape;3324;p178"/>
          <p:cNvPicPr preferRelativeResize="0"/>
          <p:nvPr/>
        </p:nvPicPr>
        <p:blipFill rotWithShape="1">
          <a:blip r:embed="rId7">
            <a:alphaModFix/>
          </a:blip>
          <a:srcRect r="10"/>
          <a:stretch/>
        </p:blipFill>
        <p:spPr>
          <a:xfrm>
            <a:off x="2340567" y="3741274"/>
            <a:ext cx="192518" cy="384099"/>
          </a:xfrm>
          <a:prstGeom prst="rect">
            <a:avLst/>
          </a:prstGeom>
          <a:noFill/>
          <a:ln>
            <a:noFill/>
          </a:ln>
          <a:effectLst>
            <a:outerShdw blurRad="57150" dist="19050" dir="5400000" algn="bl" rotWithShape="0">
              <a:srgbClr val="000000">
                <a:alpha val="50000"/>
              </a:srgbClr>
            </a:outerShdw>
          </a:effectLst>
        </p:spPr>
      </p:pic>
      <p:sp>
        <p:nvSpPr>
          <p:cNvPr id="3325" name="Google Shape;3325;p178"/>
          <p:cNvSpPr/>
          <p:nvPr/>
        </p:nvSpPr>
        <p:spPr>
          <a:xfrm>
            <a:off x="3566525" y="2374175"/>
            <a:ext cx="890100" cy="1063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78"/>
          <p:cNvSpPr txBox="1"/>
          <p:nvPr/>
        </p:nvSpPr>
        <p:spPr>
          <a:xfrm>
            <a:off x="4530625" y="2904775"/>
            <a:ext cx="434400" cy="388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data</a:t>
            </a:r>
            <a:endParaRPr sz="1000">
              <a:solidFill>
                <a:schemeClr val="dk2"/>
              </a:solidFill>
              <a:latin typeface="Roboto"/>
              <a:ea typeface="Roboto"/>
              <a:cs typeface="Roboto"/>
              <a:sym typeface="Roboto"/>
            </a:endParaRPr>
          </a:p>
        </p:txBody>
      </p:sp>
      <p:pic>
        <p:nvPicPr>
          <p:cNvPr id="3327" name="Google Shape;3327;p178"/>
          <p:cNvPicPr preferRelativeResize="0"/>
          <p:nvPr/>
        </p:nvPicPr>
        <p:blipFill rotWithShape="1">
          <a:blip r:embed="rId8">
            <a:alphaModFix/>
          </a:blip>
          <a:srcRect l="5617" r="7824"/>
          <a:stretch/>
        </p:blipFill>
        <p:spPr>
          <a:xfrm>
            <a:off x="5098350" y="2613150"/>
            <a:ext cx="943300" cy="567200"/>
          </a:xfrm>
          <a:prstGeom prst="rect">
            <a:avLst/>
          </a:prstGeom>
          <a:noFill/>
          <a:ln>
            <a:noFill/>
          </a:ln>
        </p:spPr>
      </p:pic>
      <p:sp>
        <p:nvSpPr>
          <p:cNvPr id="3328" name="Google Shape;3328;p178"/>
          <p:cNvSpPr txBox="1"/>
          <p:nvPr/>
        </p:nvSpPr>
        <p:spPr>
          <a:xfrm>
            <a:off x="6090750" y="2374175"/>
            <a:ext cx="943200" cy="16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Queries</a:t>
            </a:r>
            <a:endParaRPr sz="1000">
              <a:solidFill>
                <a:schemeClr val="dk2"/>
              </a:solidFill>
              <a:latin typeface="Roboto"/>
              <a:ea typeface="Roboto"/>
              <a:cs typeface="Roboto"/>
              <a:sym typeface="Roboto"/>
            </a:endParaRPr>
          </a:p>
        </p:txBody>
      </p:sp>
      <p:sp>
        <p:nvSpPr>
          <p:cNvPr id="3329" name="Google Shape;3329;p178"/>
          <p:cNvSpPr txBox="1"/>
          <p:nvPr/>
        </p:nvSpPr>
        <p:spPr>
          <a:xfrm>
            <a:off x="6135000" y="3385550"/>
            <a:ext cx="943200" cy="16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 results</a:t>
            </a:r>
            <a:endParaRPr sz="1000">
              <a:solidFill>
                <a:schemeClr val="dk2"/>
              </a:solidFill>
              <a:latin typeface="Roboto"/>
              <a:ea typeface="Roboto"/>
              <a:cs typeface="Roboto"/>
              <a:sym typeface="Roboto"/>
            </a:endParaRPr>
          </a:p>
        </p:txBody>
      </p:sp>
      <p:pic>
        <p:nvPicPr>
          <p:cNvPr id="3330" name="Google Shape;3330;p178"/>
          <p:cNvPicPr preferRelativeResize="0"/>
          <p:nvPr/>
        </p:nvPicPr>
        <p:blipFill>
          <a:blip r:embed="rId9">
            <a:alphaModFix/>
          </a:blip>
          <a:stretch>
            <a:fillRect/>
          </a:stretch>
        </p:blipFill>
        <p:spPr>
          <a:xfrm>
            <a:off x="7644139" y="2707466"/>
            <a:ext cx="707061" cy="646902"/>
          </a:xfrm>
          <a:prstGeom prst="rect">
            <a:avLst/>
          </a:prstGeom>
          <a:noFill/>
          <a:ln>
            <a:noFill/>
          </a:ln>
        </p:spPr>
      </p:pic>
      <p:sp>
        <p:nvSpPr>
          <p:cNvPr id="3331" name="Google Shape;3331;p178"/>
          <p:cNvSpPr/>
          <p:nvPr/>
        </p:nvSpPr>
        <p:spPr>
          <a:xfrm>
            <a:off x="7056025" y="2214850"/>
            <a:ext cx="1824300" cy="25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Web browser</a:t>
            </a:r>
            <a:endParaRPr sz="1200"/>
          </a:p>
        </p:txBody>
      </p:sp>
      <p:sp>
        <p:nvSpPr>
          <p:cNvPr id="3332" name="Google Shape;3332;p178"/>
          <p:cNvSpPr/>
          <p:nvPr/>
        </p:nvSpPr>
        <p:spPr>
          <a:xfrm>
            <a:off x="2966650"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78"/>
          <p:cNvSpPr/>
          <p:nvPr/>
        </p:nvSpPr>
        <p:spPr>
          <a:xfrm>
            <a:off x="4462075"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78"/>
          <p:cNvSpPr/>
          <p:nvPr/>
        </p:nvSpPr>
        <p:spPr>
          <a:xfrm>
            <a:off x="6090850" y="2585600"/>
            <a:ext cx="9432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pic>
        <p:nvPicPr>
          <p:cNvPr id="3336" name="Google Shape;3336;p178"/>
          <p:cNvPicPr preferRelativeResize="0"/>
          <p:nvPr/>
        </p:nvPicPr>
        <p:blipFill rotWithShape="1">
          <a:blip r:embed="rId10">
            <a:alphaModFix/>
          </a:blip>
          <a:srcRect l="15535" t="8982" r="13753" b="7068"/>
          <a:stretch/>
        </p:blipFill>
        <p:spPr>
          <a:xfrm>
            <a:off x="3601530" y="2566735"/>
            <a:ext cx="820166" cy="6169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179"/>
          <p:cNvSpPr/>
          <p:nvPr/>
        </p:nvSpPr>
        <p:spPr>
          <a:xfrm>
            <a:off x="1362456" y="919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179"/>
          <p:cNvGrpSpPr/>
          <p:nvPr/>
        </p:nvGrpSpPr>
        <p:grpSpPr>
          <a:xfrm>
            <a:off x="457200" y="919225"/>
            <a:ext cx="776889" cy="621300"/>
            <a:chOff x="457200" y="1378813"/>
            <a:chExt cx="776889" cy="621300"/>
          </a:xfrm>
        </p:grpSpPr>
        <p:sp>
          <p:nvSpPr>
            <p:cNvPr id="3343" name="Google Shape;3343;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4" name="Google Shape;3344;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179"/>
          <p:cNvGrpSpPr/>
          <p:nvPr/>
        </p:nvGrpSpPr>
        <p:grpSpPr>
          <a:xfrm>
            <a:off x="457200" y="1619125"/>
            <a:ext cx="776889" cy="621300"/>
            <a:chOff x="457200" y="1378813"/>
            <a:chExt cx="776889" cy="621300"/>
          </a:xfrm>
        </p:grpSpPr>
        <p:sp>
          <p:nvSpPr>
            <p:cNvPr id="3346" name="Google Shape;3346;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7" name="Google Shape;3347;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179"/>
          <p:cNvGrpSpPr/>
          <p:nvPr/>
        </p:nvGrpSpPr>
        <p:grpSpPr>
          <a:xfrm>
            <a:off x="457200" y="2311850"/>
            <a:ext cx="776889" cy="621300"/>
            <a:chOff x="457200" y="1378813"/>
            <a:chExt cx="776889" cy="621300"/>
          </a:xfrm>
        </p:grpSpPr>
        <p:sp>
          <p:nvSpPr>
            <p:cNvPr id="3349" name="Google Shape;3349;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0" name="Google Shape;3350;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179"/>
          <p:cNvGrpSpPr/>
          <p:nvPr/>
        </p:nvGrpSpPr>
        <p:grpSpPr>
          <a:xfrm>
            <a:off x="457200" y="3009350"/>
            <a:ext cx="776889" cy="621300"/>
            <a:chOff x="457200" y="1378813"/>
            <a:chExt cx="776889" cy="621300"/>
          </a:xfrm>
        </p:grpSpPr>
        <p:sp>
          <p:nvSpPr>
            <p:cNvPr id="3352" name="Google Shape;3352;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53" name="Google Shape;3353;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179"/>
          <p:cNvSpPr/>
          <p:nvPr/>
        </p:nvSpPr>
        <p:spPr>
          <a:xfrm>
            <a:off x="1352550" y="1621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79"/>
          <p:cNvSpPr/>
          <p:nvPr/>
        </p:nvSpPr>
        <p:spPr>
          <a:xfrm>
            <a:off x="1352550" y="2311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79"/>
          <p:cNvSpPr/>
          <p:nvPr/>
        </p:nvSpPr>
        <p:spPr>
          <a:xfrm>
            <a:off x="1352550" y="3004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179"/>
          <p:cNvGrpSpPr/>
          <p:nvPr/>
        </p:nvGrpSpPr>
        <p:grpSpPr>
          <a:xfrm>
            <a:off x="469500" y="3702075"/>
            <a:ext cx="776889" cy="621300"/>
            <a:chOff x="457200" y="1378813"/>
            <a:chExt cx="776889" cy="621300"/>
          </a:xfrm>
        </p:grpSpPr>
        <p:sp>
          <p:nvSpPr>
            <p:cNvPr id="3358" name="Google Shape;3358;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9" name="Google Shape;3359;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79"/>
          <p:cNvSpPr/>
          <p:nvPr/>
        </p:nvSpPr>
        <p:spPr>
          <a:xfrm>
            <a:off x="1364850" y="3697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Elastic Stack </a:t>
            </a:r>
            <a:endParaRPr/>
          </a:p>
        </p:txBody>
      </p:sp>
      <p:sp>
        <p:nvSpPr>
          <p:cNvPr id="3362" name="Google Shape;3362;p179"/>
          <p:cNvSpPr txBox="1">
            <a:spLocks noGrp="1"/>
          </p:cNvSpPr>
          <p:nvPr>
            <p:ph type="subTitle" idx="1"/>
          </p:nvPr>
        </p:nvSpPr>
        <p:spPr>
          <a:xfrm>
            <a:off x="1442975" y="938425"/>
            <a:ext cx="77259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OSSEC generates an alert. </a:t>
            </a:r>
            <a:endParaRPr sz="1400" dirty="0">
              <a:latin typeface="Roboto"/>
              <a:ea typeface="Roboto"/>
              <a:cs typeface="Roboto"/>
              <a:sym typeface="Roboto"/>
            </a:endParaRPr>
          </a:p>
        </p:txBody>
      </p:sp>
      <p:sp>
        <p:nvSpPr>
          <p:cNvPr id="3363" name="Google Shape;3363;p179"/>
          <p:cNvSpPr txBox="1">
            <a:spLocks noGrp="1"/>
          </p:cNvSpPr>
          <p:nvPr>
            <p:ph type="subTitle" idx="2"/>
          </p:nvPr>
        </p:nvSpPr>
        <p:spPr>
          <a:xfrm>
            <a:off x="-12100" y="1623950"/>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sz="1400" dirty="0">
                <a:latin typeface="Roboto"/>
                <a:ea typeface="Roboto"/>
                <a:cs typeface="Roboto"/>
                <a:sym typeface="Roboto"/>
              </a:rPr>
              <a:t>OSSEC sends alert data gathered from syslog to Security Onion’s OSSEC server</a:t>
            </a:r>
            <a:r>
              <a:rPr lang="en" dirty="0">
                <a:latin typeface="Roboto"/>
                <a:ea typeface="Roboto"/>
                <a:cs typeface="Roboto"/>
                <a:sym typeface="Roboto"/>
              </a:rPr>
              <a:t>.</a:t>
            </a:r>
            <a:endParaRPr dirty="0">
              <a:latin typeface="Roboto"/>
              <a:ea typeface="Roboto"/>
              <a:cs typeface="Roboto"/>
              <a:sym typeface="Roboto"/>
            </a:endParaRPr>
          </a:p>
        </p:txBody>
      </p:sp>
      <p:sp>
        <p:nvSpPr>
          <p:cNvPr id="3364" name="Google Shape;3364;p179"/>
          <p:cNvSpPr txBox="1">
            <a:spLocks noGrp="1"/>
          </p:cNvSpPr>
          <p:nvPr>
            <p:ph type="subTitle" idx="3"/>
          </p:nvPr>
        </p:nvSpPr>
        <p:spPr>
          <a:xfrm>
            <a:off x="0" y="2314263"/>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a:latin typeface="Roboto"/>
                <a:ea typeface="Roboto"/>
                <a:cs typeface="Roboto"/>
                <a:sym typeface="Roboto"/>
              </a:rPr>
              <a:t>The OSSEC-generated syslog alert is written to Logstash for storage.</a:t>
            </a:r>
            <a:endParaRPr>
              <a:latin typeface="Roboto"/>
              <a:ea typeface="Roboto"/>
              <a:cs typeface="Roboto"/>
              <a:sym typeface="Roboto"/>
            </a:endParaRPr>
          </a:p>
        </p:txBody>
      </p:sp>
      <p:sp>
        <p:nvSpPr>
          <p:cNvPr id="3365" name="Google Shape;3365;p179"/>
          <p:cNvSpPr txBox="1">
            <a:spLocks noGrp="1"/>
          </p:cNvSpPr>
          <p:nvPr>
            <p:ph type="subTitle" idx="4"/>
          </p:nvPr>
        </p:nvSpPr>
        <p:spPr>
          <a:xfrm>
            <a:off x="-12300" y="3004563"/>
            <a:ext cx="9168600" cy="606900"/>
          </a:xfrm>
          <a:prstGeom prst="rect">
            <a:avLst/>
          </a:prstGeom>
          <a:noFill/>
          <a:ln>
            <a:noFill/>
          </a:ln>
        </p:spPr>
        <p:txBody>
          <a:bodyPr spcFirstLastPara="1" wrap="square" lIns="1554475" tIns="182875" rIns="91425" bIns="91425" anchor="ctr" anchorCtr="0">
            <a:noAutofit/>
          </a:bodyPr>
          <a:lstStyle/>
          <a:p>
            <a:pPr marL="0" lvl="0" indent="0" algn="l" rtl="0">
              <a:lnSpc>
                <a:spcPct val="115000"/>
              </a:lnSpc>
              <a:spcBef>
                <a:spcPts val="300"/>
              </a:spcBef>
              <a:spcAft>
                <a:spcPts val="0"/>
              </a:spcAft>
              <a:buNone/>
            </a:pPr>
            <a:r>
              <a:rPr lang="en">
                <a:latin typeface="Roboto"/>
                <a:ea typeface="Roboto"/>
                <a:cs typeface="Roboto"/>
                <a:sym typeface="Roboto"/>
              </a:rPr>
              <a:t>Log data is ingested into the Elasticsearch analytics engine, which parses </a:t>
            </a:r>
            <a:br>
              <a:rPr lang="en">
                <a:latin typeface="Roboto"/>
                <a:ea typeface="Roboto"/>
                <a:cs typeface="Roboto"/>
                <a:sym typeface="Roboto"/>
              </a:rPr>
            </a:br>
            <a:r>
              <a:rPr lang="en">
                <a:latin typeface="Roboto"/>
                <a:ea typeface="Roboto"/>
                <a:cs typeface="Roboto"/>
                <a:sym typeface="Roboto"/>
              </a:rPr>
              <a:t>hundreds of thousands of data points to prepare for data presentation.</a:t>
            </a:r>
            <a:endParaRPr>
              <a:latin typeface="Roboto"/>
              <a:ea typeface="Roboto"/>
              <a:cs typeface="Roboto"/>
              <a:sym typeface="Roboto"/>
            </a:endParaRPr>
          </a:p>
        </p:txBody>
      </p:sp>
      <p:sp>
        <p:nvSpPr>
          <p:cNvPr id="3366" name="Google Shape;3366;p179"/>
          <p:cNvSpPr txBox="1">
            <a:spLocks noGrp="1"/>
          </p:cNvSpPr>
          <p:nvPr>
            <p:ph type="subTitle" idx="5"/>
          </p:nvPr>
        </p:nvSpPr>
        <p:spPr>
          <a:xfrm>
            <a:off x="0" y="3697300"/>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a:latin typeface="Roboto"/>
                <a:ea typeface="Roboto"/>
                <a:cs typeface="Roboto"/>
                <a:sym typeface="Roboto"/>
              </a:rPr>
              <a:t>Users interact with data through the Kibana’s web interface.</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371" name="Google Shape;3371;p18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372" name="Google Shape;3372;p180"/>
          <p:cNvSpPr txBox="1">
            <a:spLocks noGrp="1"/>
          </p:cNvSpPr>
          <p:nvPr>
            <p:ph type="title"/>
          </p:nvPr>
        </p:nvSpPr>
        <p:spPr>
          <a:xfrm>
            <a:off x="3631000" y="1651400"/>
            <a:ext cx="5293800" cy="25776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1200"/>
              </a:spcAft>
              <a:buNone/>
            </a:pPr>
            <a:r>
              <a:rPr lang="en">
                <a:solidFill>
                  <a:srgbClr val="FAF5AC"/>
                </a:solidFill>
                <a:latin typeface="Roboto"/>
                <a:ea typeface="Roboto"/>
                <a:cs typeface="Roboto"/>
                <a:sym typeface="Roboto"/>
              </a:rPr>
              <a:t>We will use the ESM tools </a:t>
            </a:r>
            <a:br>
              <a:rPr lang="en">
                <a:solidFill>
                  <a:srgbClr val="FAF5AC"/>
                </a:solidFill>
                <a:latin typeface="Roboto"/>
                <a:ea typeface="Roboto"/>
                <a:cs typeface="Roboto"/>
                <a:sym typeface="Roboto"/>
              </a:rPr>
            </a:br>
            <a:r>
              <a:rPr lang="en" b="1">
                <a:solidFill>
                  <a:srgbClr val="FAF5AC"/>
                </a:solidFill>
                <a:latin typeface="Roboto"/>
                <a:ea typeface="Roboto"/>
                <a:cs typeface="Roboto"/>
                <a:sym typeface="Roboto"/>
              </a:rPr>
              <a:t>Squert </a:t>
            </a:r>
            <a:r>
              <a:rPr lang="en">
                <a:solidFill>
                  <a:srgbClr val="FAF5AC"/>
                </a:solidFill>
                <a:latin typeface="Roboto"/>
                <a:ea typeface="Roboto"/>
                <a:cs typeface="Roboto"/>
                <a:sym typeface="Roboto"/>
              </a:rPr>
              <a:t>and </a:t>
            </a:r>
            <a:r>
              <a:rPr lang="en" b="1">
                <a:solidFill>
                  <a:srgbClr val="FAF5AC"/>
                </a:solidFill>
                <a:latin typeface="Roboto"/>
                <a:ea typeface="Roboto"/>
                <a:cs typeface="Roboto"/>
                <a:sym typeface="Roboto"/>
              </a:rPr>
              <a:t>Kibana</a:t>
            </a:r>
            <a:r>
              <a:rPr lang="en">
                <a:solidFill>
                  <a:srgbClr val="FAF5AC"/>
                </a:solidFill>
                <a:latin typeface="Roboto"/>
                <a:ea typeface="Roboto"/>
                <a:cs typeface="Roboto"/>
                <a:sym typeface="Roboto"/>
              </a:rPr>
              <a:t> to investigate a network security breach.</a:t>
            </a:r>
            <a:endParaRPr>
              <a:solidFill>
                <a:srgbClr val="FAF5AC"/>
              </a:solidFill>
              <a:latin typeface="Roboto"/>
              <a:ea typeface="Roboto"/>
              <a:cs typeface="Roboto"/>
              <a:sym typeface="Roboto"/>
            </a:endParaRPr>
          </a:p>
        </p:txBody>
      </p:sp>
      <p:sp>
        <p:nvSpPr>
          <p:cNvPr id="3373" name="Google Shape;3373;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sp>
        <p:nvSpPr>
          <p:cNvPr id="3374" name="Google Shape;3374;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23</a:t>
            </a:fld>
            <a:endParaRPr sz="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78"/>
        <p:cNvGrpSpPr/>
        <p:nvPr/>
      </p:nvGrpSpPr>
      <p:grpSpPr>
        <a:xfrm>
          <a:off x="0" y="0"/>
          <a:ext cx="0" cy="0"/>
          <a:chOff x="0" y="0"/>
          <a:chExt cx="0" cy="0"/>
        </a:xfrm>
      </p:grpSpPr>
      <p:sp>
        <p:nvSpPr>
          <p:cNvPr id="3379" name="Google Shape;3379;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Investigation, Analysis, and Escalation Demo</a:t>
            </a:r>
            <a:endParaRPr/>
          </a:p>
        </p:txBody>
      </p:sp>
      <p:sp>
        <p:nvSpPr>
          <p:cNvPr id="3380" name="Google Shape;3380;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We’ll be acting as a junior analyst working in a Security Operations Center.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81" name="Google Shape;3381;p181"/>
          <p:cNvSpPr txBox="1">
            <a:spLocks noGrp="1"/>
          </p:cNvSpPr>
          <p:nvPr>
            <p:ph type="body" idx="3"/>
          </p:nvPr>
        </p:nvSpPr>
        <p:spPr>
          <a:xfrm>
            <a:off x="175" y="1265775"/>
            <a:ext cx="3829200" cy="1706100"/>
          </a:xfrm>
          <a:prstGeom prst="rect">
            <a:avLst/>
          </a:prstGeom>
        </p:spPr>
        <p:txBody>
          <a:bodyPr spcFirstLastPara="1" wrap="square" lIns="457200" tIns="0" rIns="457200" bIns="914400" anchor="t" anchorCtr="0">
            <a:noAutofit/>
          </a:bodyPr>
          <a:lstStyle/>
          <a:p>
            <a:pPr marL="457200" lvl="0" indent="-203200" algn="l" rtl="0">
              <a:lnSpc>
                <a:spcPct val="115000"/>
              </a:lnSpc>
              <a:spcBef>
                <a:spcPts val="0"/>
              </a:spcBef>
              <a:spcAft>
                <a:spcPts val="0"/>
              </a:spcAft>
              <a:buSzPts val="1400"/>
              <a:buChar char="●"/>
            </a:pPr>
            <a:r>
              <a:rPr lang="en"/>
              <a:t>Junior analysts belong to a multi-tier group of analysts. </a:t>
            </a:r>
            <a:endParaRPr/>
          </a:p>
          <a:p>
            <a:pPr marL="457200" lvl="0" indent="-203200" algn="l" rtl="0">
              <a:lnSpc>
                <a:spcPct val="115000"/>
              </a:lnSpc>
              <a:spcBef>
                <a:spcPts val="1000"/>
              </a:spcBef>
              <a:spcAft>
                <a:spcPts val="0"/>
              </a:spcAft>
              <a:buSzPts val="1400"/>
              <a:buChar char="●"/>
            </a:pPr>
            <a:r>
              <a:rPr lang="en"/>
              <a:t>Junior analysts typically perform the initial triage </a:t>
            </a:r>
            <a:br>
              <a:rPr lang="en"/>
            </a:br>
            <a:r>
              <a:rPr lang="en"/>
              <a:t>of alerts and then escalate these events to senior </a:t>
            </a:r>
            <a:br>
              <a:rPr lang="en"/>
            </a:br>
            <a:r>
              <a:rPr lang="en"/>
              <a:t>incident responders.</a:t>
            </a:r>
            <a:endParaRPr/>
          </a:p>
          <a:p>
            <a:pPr marL="0" lvl="0" indent="0" algn="l" rtl="0">
              <a:lnSpc>
                <a:spcPct val="115000"/>
              </a:lnSpc>
              <a:spcBef>
                <a:spcPts val="1000"/>
              </a:spcBef>
              <a:spcAft>
                <a:spcPts val="800"/>
              </a:spcAft>
              <a:buNone/>
            </a:pPr>
            <a:endParaRPr/>
          </a:p>
        </p:txBody>
      </p:sp>
      <p:pic>
        <p:nvPicPr>
          <p:cNvPr id="3382" name="Google Shape;3382;p181"/>
          <p:cNvPicPr preferRelativeResize="0"/>
          <p:nvPr/>
        </p:nvPicPr>
        <p:blipFill rotWithShape="1">
          <a:blip r:embed="rId3">
            <a:alphaModFix/>
          </a:blip>
          <a:srcRect r="1332"/>
          <a:stretch/>
        </p:blipFill>
        <p:spPr>
          <a:xfrm>
            <a:off x="3678250" y="1265775"/>
            <a:ext cx="5085924" cy="3425899"/>
          </a:xfrm>
          <a:prstGeom prst="rect">
            <a:avLst/>
          </a:prstGeom>
          <a:noFill/>
          <a:ln>
            <a:noFill/>
          </a:ln>
          <a:effectLst>
            <a:outerShdw blurRad="57150" dist="19050" dir="5400000" algn="bl" rotWithShape="0">
              <a:srgbClr val="000000">
                <a:alpha val="50000"/>
              </a:srgbClr>
            </a:outerShdw>
          </a:effectLst>
        </p:spPr>
      </p:pic>
      <p:sp>
        <p:nvSpPr>
          <p:cNvPr id="3383" name="Google Shape;3383;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sp>
        <p:nvSpPr>
          <p:cNvPr id="3388" name="Google Shape;3388;p1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89" name="Google Shape;3389;p18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Investigation, Analysis, and Escalation</a:t>
            </a:r>
            <a:endParaRPr/>
          </a:p>
        </p:txBody>
      </p:sp>
      <p:sp>
        <p:nvSpPr>
          <p:cNvPr id="3390" name="Google Shape;339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4"/>
        <p:cNvGrpSpPr/>
        <p:nvPr/>
      </p:nvGrpSpPr>
      <p:grpSpPr>
        <a:xfrm>
          <a:off x="0" y="0"/>
          <a:ext cx="0" cy="0"/>
          <a:chOff x="0" y="0"/>
          <a:chExt cx="0" cy="0"/>
        </a:xfrm>
      </p:grpSpPr>
      <p:sp>
        <p:nvSpPr>
          <p:cNvPr id="3395" name="Google Shape;3395;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Demonstration Recap </a:t>
            </a:r>
            <a:endParaRPr/>
          </a:p>
        </p:txBody>
      </p:sp>
      <p:sp>
        <p:nvSpPr>
          <p:cNvPr id="3396" name="Google Shape;3396;p1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700">
                <a:solidFill>
                  <a:srgbClr val="24292E"/>
                </a:solidFill>
              </a:rPr>
              <a:t>In this demonstration, we conducted investigations using various threat hunting techniques. We focused on only a few of the many ways to start an investigation.</a:t>
            </a:r>
            <a:endParaRPr sz="1700">
              <a:solidFill>
                <a:srgbClr val="24292E"/>
              </a:solidFill>
            </a:endParaRPr>
          </a:p>
        </p:txBody>
      </p:sp>
      <p:grpSp>
        <p:nvGrpSpPr>
          <p:cNvPr id="3397" name="Google Shape;3397;p183"/>
          <p:cNvGrpSpPr/>
          <p:nvPr/>
        </p:nvGrpSpPr>
        <p:grpSpPr>
          <a:xfrm>
            <a:off x="457181" y="1497503"/>
            <a:ext cx="533372" cy="533480"/>
            <a:chOff x="457200" y="1378813"/>
            <a:chExt cx="695400" cy="695450"/>
          </a:xfrm>
        </p:grpSpPr>
        <p:sp>
          <p:nvSpPr>
            <p:cNvPr id="3398" name="Google Shape;3398;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399" name="Google Shape;3399;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183"/>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83"/>
          <p:cNvSpPr txBox="1">
            <a:spLocks noGrp="1"/>
          </p:cNvSpPr>
          <p:nvPr>
            <p:ph type="subTitle" idx="1"/>
          </p:nvPr>
        </p:nvSpPr>
        <p:spPr>
          <a:xfrm>
            <a:off x="724275" y="2090226"/>
            <a:ext cx="2371500" cy="2487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Enterprise security monitoring (ESM) includes endpoint telemetry, host-based monitoring of system data that uses OSSEC collection agents to gather syslog data. </a:t>
            </a:r>
            <a:endParaRPr sz="1400" dirty="0">
              <a:latin typeface="Roboto"/>
              <a:ea typeface="Roboto"/>
              <a:cs typeface="Roboto"/>
              <a:sym typeface="Roboto"/>
            </a:endParaRPr>
          </a:p>
        </p:txBody>
      </p:sp>
      <p:grpSp>
        <p:nvGrpSpPr>
          <p:cNvPr id="3402" name="Google Shape;3402;p183"/>
          <p:cNvGrpSpPr/>
          <p:nvPr/>
        </p:nvGrpSpPr>
        <p:grpSpPr>
          <a:xfrm>
            <a:off x="3305156" y="1497503"/>
            <a:ext cx="533372" cy="533480"/>
            <a:chOff x="457200" y="1378813"/>
            <a:chExt cx="695400" cy="695450"/>
          </a:xfrm>
        </p:grpSpPr>
        <p:sp>
          <p:nvSpPr>
            <p:cNvPr id="3403" name="Google Shape;3403;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404" name="Google Shape;3404;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183"/>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83"/>
          <p:cNvSpPr txBox="1">
            <a:spLocks noGrp="1"/>
          </p:cNvSpPr>
          <p:nvPr>
            <p:ph type="subTitle" idx="2"/>
          </p:nvPr>
        </p:nvSpPr>
        <p:spPr>
          <a:xfrm>
            <a:off x="3572250" y="2090225"/>
            <a:ext cx="2428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To investigate network-based IDS alerts, security administrators must use enterprise security monitoring, which includes visibility into endpoint OSSEC agents.</a:t>
            </a:r>
            <a:endParaRPr sz="1400" dirty="0">
              <a:latin typeface="Roboto"/>
              <a:ea typeface="Roboto"/>
              <a:cs typeface="Roboto"/>
              <a:sym typeface="Roboto"/>
            </a:endParaRPr>
          </a:p>
        </p:txBody>
      </p:sp>
      <p:grpSp>
        <p:nvGrpSpPr>
          <p:cNvPr id="3407" name="Google Shape;3407;p183"/>
          <p:cNvGrpSpPr/>
          <p:nvPr/>
        </p:nvGrpSpPr>
        <p:grpSpPr>
          <a:xfrm>
            <a:off x="6134081" y="1498253"/>
            <a:ext cx="533372" cy="533480"/>
            <a:chOff x="457200" y="1378813"/>
            <a:chExt cx="695400" cy="695450"/>
          </a:xfrm>
        </p:grpSpPr>
        <p:sp>
          <p:nvSpPr>
            <p:cNvPr id="3408" name="Google Shape;3408;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409" name="Google Shape;3409;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183"/>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83"/>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IDS alerts are snapshots in time. They raise questions that need answers. With the use of Security Onion, security admins can use PCAPs to reconstruct a crime.</a:t>
            </a:r>
            <a:endParaRPr>
              <a:latin typeface="Roboto"/>
              <a:ea typeface="Roboto"/>
              <a:cs typeface="Roboto"/>
              <a:sym typeface="Roboto"/>
            </a:endParaRPr>
          </a:p>
        </p:txBody>
      </p:sp>
      <p:sp>
        <p:nvSpPr>
          <p:cNvPr id="3412" name="Google Shape;3412;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p18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3418" name="Google Shape;3418;p184"/>
          <p:cNvSpPr txBox="1">
            <a:spLocks noGrp="1"/>
          </p:cNvSpPr>
          <p:nvPr>
            <p:ph type="title" idx="2"/>
          </p:nvPr>
        </p:nvSpPr>
        <p:spPr>
          <a:xfrm>
            <a:off x="273900" y="1042875"/>
            <a:ext cx="82605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Investigation, Analysis, and Escalation</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Squert and Kibana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to investigate, analyze, and escalate indicators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of attack. </a:t>
            </a:r>
            <a:endParaRPr sz="2000">
              <a:latin typeface="Roboto Light"/>
              <a:ea typeface="Roboto Light"/>
              <a:cs typeface="Roboto Light"/>
              <a:sym typeface="Roboto Light"/>
            </a:endParaRPr>
          </a:p>
        </p:txBody>
      </p:sp>
      <p:sp>
        <p:nvSpPr>
          <p:cNvPr id="3419" name="Google Shape;3419;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Google Shape;3424;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pic>
        <p:nvPicPr>
          <p:cNvPr id="3429" name="Google Shape;3429;p186"/>
          <p:cNvPicPr preferRelativeResize="0"/>
          <p:nvPr/>
        </p:nvPicPr>
        <p:blipFill>
          <a:blip r:embed="rId3">
            <a:alphaModFix/>
          </a:blip>
          <a:stretch>
            <a:fillRect/>
          </a:stretch>
        </p:blipFill>
        <p:spPr>
          <a:xfrm>
            <a:off x="-42900" y="-24125"/>
            <a:ext cx="9229800" cy="5191749"/>
          </a:xfrm>
          <a:prstGeom prst="rect">
            <a:avLst/>
          </a:prstGeom>
          <a:noFill/>
          <a:ln>
            <a:noFill/>
          </a:ln>
        </p:spPr>
      </p:pic>
      <p:sp>
        <p:nvSpPr>
          <p:cNvPr id="3430" name="Google Shape;3430;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3431" name="Google Shape;3431;p186"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pic>
        <p:nvPicPr>
          <p:cNvPr id="3071" name="Google Shape;3071;p16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072" name="Google Shape;3072;p160"/>
          <p:cNvSpPr txBox="1">
            <a:spLocks noGrp="1"/>
          </p:cNvSpPr>
          <p:nvPr>
            <p:ph type="title"/>
          </p:nvPr>
        </p:nvSpPr>
        <p:spPr>
          <a:xfrm>
            <a:off x="3631000" y="1122000"/>
            <a:ext cx="5117700" cy="3083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AF5AC"/>
                </a:solidFill>
                <a:latin typeface="Roboto"/>
                <a:ea typeface="Roboto"/>
                <a:cs typeface="Roboto"/>
                <a:sym typeface="Roboto"/>
              </a:rPr>
              <a:t>Before we get started,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we need to launch an instance of </a:t>
            </a:r>
            <a:r>
              <a:rPr lang="en" b="1">
                <a:solidFill>
                  <a:srgbClr val="FAF5AC"/>
                </a:solidFill>
                <a:latin typeface="Roboto"/>
                <a:ea typeface="Roboto"/>
                <a:cs typeface="Roboto"/>
                <a:sym typeface="Roboto"/>
              </a:rPr>
              <a:t>Security Onion</a:t>
            </a:r>
            <a:r>
              <a:rPr lang="en">
                <a:solidFill>
                  <a:srgbClr val="FAF5AC"/>
                </a:solidFill>
                <a:latin typeface="Roboto"/>
                <a:ea typeface="Roboto"/>
                <a:cs typeface="Roboto"/>
                <a:sym typeface="Roboto"/>
              </a:rPr>
              <a:t>. </a:t>
            </a:r>
            <a:endParaRPr>
              <a:solidFill>
                <a:srgbClr val="FAF5AC"/>
              </a:solidFill>
              <a:latin typeface="Roboto"/>
              <a:ea typeface="Roboto"/>
              <a:cs typeface="Roboto"/>
              <a:sym typeface="Roboto"/>
            </a:endParaRPr>
          </a:p>
          <a:p>
            <a:pPr marL="0" lvl="0" indent="0" algn="l" rtl="0">
              <a:spcBef>
                <a:spcPts val="1000"/>
              </a:spcBef>
              <a:spcAft>
                <a:spcPts val="1000"/>
              </a:spcAft>
              <a:buNone/>
            </a:pPr>
            <a:r>
              <a:rPr lang="en">
                <a:solidFill>
                  <a:srgbClr val="FAF5AC"/>
                </a:solidFill>
                <a:latin typeface="Roboto"/>
                <a:ea typeface="Roboto"/>
                <a:cs typeface="Roboto"/>
                <a:sym typeface="Roboto"/>
              </a:rPr>
              <a:t>This will generate alert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data that will be used to complete the labs.</a:t>
            </a:r>
            <a:endParaRPr>
              <a:solidFill>
                <a:srgbClr val="FAF5AC"/>
              </a:solidFill>
              <a:latin typeface="Roboto"/>
              <a:ea typeface="Roboto"/>
              <a:cs typeface="Roboto"/>
              <a:sym typeface="Roboto"/>
            </a:endParaRPr>
          </a:p>
        </p:txBody>
      </p:sp>
      <p:sp>
        <p:nvSpPr>
          <p:cNvPr id="3073" name="Google Shape;3073;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a:t>
            </a:fld>
            <a:endParaRPr>
              <a:solidFill>
                <a:srgbClr val="FFFFFF"/>
              </a:solidFill>
            </a:endParaRPr>
          </a:p>
        </p:txBody>
      </p:sp>
      <p:sp>
        <p:nvSpPr>
          <p:cNvPr id="3074" name="Google Shape;3074;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18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Artifakt ElementOfc" panose="020B0504020101020102" pitchFamily="34" charset="77"/>
                <a:cs typeface="Artifakt ElementOfc" panose="020B0504020101020102" pitchFamily="34" charset="77"/>
              </a:rPr>
              <a:t>BLUE TEAM DOCTRINE</a:t>
            </a:r>
            <a:endParaRPr b="1" dirty="0">
              <a:latin typeface="Artifakt ElementOfc" panose="020B0504020101020102" pitchFamily="34" charset="77"/>
              <a:cs typeface="Artifakt ElementOfc" panose="020B0504020101020102" pitchFamily="34" charset="77"/>
            </a:endParaRPr>
          </a:p>
        </p:txBody>
      </p:sp>
      <p:sp>
        <p:nvSpPr>
          <p:cNvPr id="3437" name="Google Shape;3437;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1C27D0-B9BD-B34A-9467-6A2A3F793E14}"/>
              </a:ext>
            </a:extLst>
          </p:cNvPr>
          <p:cNvSpPr>
            <a:spLocks noGrp="1"/>
          </p:cNvSpPr>
          <p:nvPr>
            <p:ph type="subTitle"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999405BF-B3FA-E94C-BD7E-F1BE2BDE45FB}"/>
              </a:ext>
            </a:extLst>
          </p:cNvPr>
          <p:cNvPicPr>
            <a:picLocks noChangeAspect="1"/>
          </p:cNvPicPr>
          <p:nvPr/>
        </p:nvPicPr>
        <p:blipFill>
          <a:blip r:embed="rId2"/>
          <a:stretch>
            <a:fillRect/>
          </a:stretch>
        </p:blipFill>
        <p:spPr>
          <a:xfrm>
            <a:off x="395425" y="302150"/>
            <a:ext cx="8748575" cy="4539200"/>
          </a:xfrm>
          <a:prstGeom prst="rect">
            <a:avLst/>
          </a:prstGeom>
        </p:spPr>
      </p:pic>
    </p:spTree>
    <p:extLst>
      <p:ext uri="{BB962C8B-B14F-4D97-AF65-F5344CB8AC3E}">
        <p14:creationId xmlns:p14="http://schemas.microsoft.com/office/powerpoint/2010/main" val="2878907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1C27D0-B9BD-B34A-9467-6A2A3F793E14}"/>
              </a:ext>
            </a:extLst>
          </p:cNvPr>
          <p:cNvSpPr>
            <a:spLocks noGrp="1"/>
          </p:cNvSpPr>
          <p:nvPr>
            <p:ph type="subTitle"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999405BF-B3FA-E94C-BD7E-F1BE2BDE45FB}"/>
              </a:ext>
            </a:extLst>
          </p:cNvPr>
          <p:cNvPicPr>
            <a:picLocks noChangeAspect="1"/>
          </p:cNvPicPr>
          <p:nvPr/>
        </p:nvPicPr>
        <p:blipFill>
          <a:blip r:embed="rId2"/>
          <a:stretch>
            <a:fillRect/>
          </a:stretch>
        </p:blipFill>
        <p:spPr>
          <a:xfrm>
            <a:off x="395425" y="302150"/>
            <a:ext cx="8748575" cy="4539200"/>
          </a:xfrm>
          <a:prstGeom prst="rect">
            <a:avLst/>
          </a:prstGeom>
        </p:spPr>
      </p:pic>
      <p:sp>
        <p:nvSpPr>
          <p:cNvPr id="8" name="Frame 7">
            <a:extLst>
              <a:ext uri="{FF2B5EF4-FFF2-40B4-BE49-F238E27FC236}">
                <a16:creationId xmlns:a16="http://schemas.microsoft.com/office/drawing/2014/main" id="{AA7650ED-52E7-5F46-9E33-5D005CD32E02}"/>
              </a:ext>
            </a:extLst>
          </p:cNvPr>
          <p:cNvSpPr/>
          <p:nvPr/>
        </p:nvSpPr>
        <p:spPr>
          <a:xfrm>
            <a:off x="739471" y="1927694"/>
            <a:ext cx="1733385" cy="1288111"/>
          </a:xfrm>
          <a:prstGeom prst="frame">
            <a:avLst>
              <a:gd name="adj1" fmla="val 50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0575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pic>
        <p:nvPicPr>
          <p:cNvPr id="3442" name="Google Shape;3442;p188"/>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443" name="Google Shape;3443;p188"/>
          <p:cNvSpPr txBox="1">
            <a:spLocks noGrp="1"/>
          </p:cNvSpPr>
          <p:nvPr>
            <p:ph type="title"/>
          </p:nvPr>
        </p:nvSpPr>
        <p:spPr>
          <a:xfrm>
            <a:off x="3631000" y="1122000"/>
            <a:ext cx="4903500" cy="30831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0"/>
              </a:spcAft>
              <a:buNone/>
            </a:pPr>
            <a:r>
              <a:rPr lang="en" sz="2200" b="1">
                <a:solidFill>
                  <a:srgbClr val="FAF5AC"/>
                </a:solidFill>
                <a:latin typeface="Roboto"/>
                <a:ea typeface="Roboto"/>
                <a:cs typeface="Roboto"/>
                <a:sym typeface="Roboto"/>
              </a:rPr>
              <a:t>Threat intelligence</a:t>
            </a:r>
            <a:r>
              <a:rPr lang="en" sz="2200">
                <a:solidFill>
                  <a:srgbClr val="FAF5AC"/>
                </a:solidFill>
                <a:latin typeface="Roboto"/>
                <a:ea typeface="Roboto"/>
                <a:cs typeface="Roboto"/>
                <a:sym typeface="Roboto"/>
              </a:rPr>
              <a:t> is important at every level of government and public sector organizations, which use it to determine acceptable risk and develop security controls that inform budgets.</a:t>
            </a:r>
            <a:endParaRPr>
              <a:solidFill>
                <a:srgbClr val="FAF5AC"/>
              </a:solidFill>
              <a:latin typeface="Roboto"/>
              <a:ea typeface="Roboto"/>
              <a:cs typeface="Roboto"/>
              <a:sym typeface="Roboto"/>
            </a:endParaRPr>
          </a:p>
          <a:p>
            <a:pPr marL="0" lvl="0" indent="0" algn="l" rtl="0">
              <a:lnSpc>
                <a:spcPct val="100000"/>
              </a:lnSpc>
              <a:spcBef>
                <a:spcPts val="0"/>
              </a:spcBef>
              <a:spcAft>
                <a:spcPts val="0"/>
              </a:spcAft>
              <a:buNone/>
            </a:pPr>
            <a:endParaRPr>
              <a:solidFill>
                <a:srgbClr val="FAF5AC"/>
              </a:solidFill>
              <a:latin typeface="Roboto"/>
              <a:ea typeface="Roboto"/>
              <a:cs typeface="Roboto"/>
              <a:sym typeface="Roboto"/>
            </a:endParaRPr>
          </a:p>
        </p:txBody>
      </p:sp>
      <p:sp>
        <p:nvSpPr>
          <p:cNvPr id="3444" name="Google Shape;3444;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33</a:t>
            </a:fld>
            <a:endParaRPr>
              <a:solidFill>
                <a:srgbClr val="FFFFFF"/>
              </a:solidFill>
            </a:endParaRPr>
          </a:p>
        </p:txBody>
      </p:sp>
      <p:sp>
        <p:nvSpPr>
          <p:cNvPr id="3445" name="Google Shape;3445;p18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33</a:t>
            </a:fld>
            <a:endParaRPr sz="6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pic>
        <p:nvPicPr>
          <p:cNvPr id="3457" name="Google Shape;3457;p190"/>
          <p:cNvPicPr preferRelativeResize="0"/>
          <p:nvPr/>
        </p:nvPicPr>
        <p:blipFill rotWithShape="1">
          <a:blip r:embed="rId3">
            <a:alphaModFix/>
          </a:blip>
          <a:srcRect/>
          <a:stretch/>
        </p:blipFill>
        <p:spPr>
          <a:xfrm>
            <a:off x="175" y="0"/>
            <a:ext cx="9168602" cy="5158160"/>
          </a:xfrm>
          <a:prstGeom prst="rect">
            <a:avLst/>
          </a:prstGeom>
          <a:noFill/>
          <a:ln>
            <a:noFill/>
          </a:ln>
        </p:spPr>
      </p:pic>
      <p:sp>
        <p:nvSpPr>
          <p:cNvPr id="3458" name="Google Shape;3458;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Threat Intelligence: Know Thy Enemy</a:t>
            </a:r>
            <a:endParaRPr>
              <a:solidFill>
                <a:srgbClr val="FFFFFF"/>
              </a:solidFill>
            </a:endParaRPr>
          </a:p>
        </p:txBody>
      </p:sp>
      <p:sp>
        <p:nvSpPr>
          <p:cNvPr id="3459" name="Google Shape;3459;p1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Understanding what motivates attacks against your organization will help you determine the security measures necessary to defend against them.</a:t>
            </a:r>
            <a:endParaRPr>
              <a:solidFill>
                <a:srgbClr val="FFFFFF"/>
              </a:solidFill>
            </a:endParaRPr>
          </a:p>
          <a:p>
            <a:pPr marL="0" lvl="0" indent="0" algn="l" rtl="0">
              <a:lnSpc>
                <a:spcPct val="115000"/>
              </a:lnSpc>
              <a:spcBef>
                <a:spcPts val="1200"/>
              </a:spcBef>
              <a:spcAft>
                <a:spcPts val="0"/>
              </a:spcAft>
              <a:buClr>
                <a:schemeClr val="dk1"/>
              </a:buClr>
              <a:buSzPts val="1100"/>
              <a:buFont typeface="Arial"/>
              <a:buNone/>
            </a:pPr>
            <a:endParaRPr>
              <a:solidFill>
                <a:srgbClr val="FFFFFF"/>
              </a:solidFill>
            </a:endParaRPr>
          </a:p>
          <a:p>
            <a:pPr marL="0" lvl="0" indent="0" algn="l" rtl="0">
              <a:lnSpc>
                <a:spcPct val="115000"/>
              </a:lnSpc>
              <a:spcBef>
                <a:spcPts val="1200"/>
              </a:spcBef>
              <a:spcAft>
                <a:spcPts val="0"/>
              </a:spcAft>
              <a:buNone/>
            </a:pPr>
            <a:endParaRPr>
              <a:solidFill>
                <a:srgbClr val="FFFFFF"/>
              </a:solidFill>
            </a:endParaRPr>
          </a:p>
          <a:p>
            <a:pPr marL="0" lvl="0" indent="0" algn="l" rtl="0">
              <a:spcBef>
                <a:spcPts val="1200"/>
              </a:spcBef>
              <a:spcAft>
                <a:spcPts val="0"/>
              </a:spcAft>
              <a:buNone/>
            </a:pPr>
            <a:endParaRPr sz="1200">
              <a:solidFill>
                <a:srgbClr val="FFFFFF"/>
              </a:solidFill>
            </a:endParaRPr>
          </a:p>
        </p:txBody>
      </p:sp>
      <p:cxnSp>
        <p:nvCxnSpPr>
          <p:cNvPr id="3460" name="Google Shape;3460;p190"/>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461" name="Google Shape;3461;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34</a:t>
            </a:fld>
            <a:endParaRPr sz="600">
              <a:solidFill>
                <a:srgbClr val="FFFFFF"/>
              </a:solidFill>
            </a:endParaRPr>
          </a:p>
        </p:txBody>
      </p:sp>
      <p:cxnSp>
        <p:nvCxnSpPr>
          <p:cNvPr id="3462" name="Google Shape;3462;p190"/>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463" name="Google Shape;3463;p190"/>
          <p:cNvSpPr/>
          <p:nvPr/>
        </p:nvSpPr>
        <p:spPr>
          <a:xfrm>
            <a:off x="1254475" y="1770375"/>
            <a:ext cx="2765100" cy="725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190"/>
          <p:cNvGrpSpPr/>
          <p:nvPr/>
        </p:nvGrpSpPr>
        <p:grpSpPr>
          <a:xfrm>
            <a:off x="457222" y="1795678"/>
            <a:ext cx="713194" cy="446423"/>
            <a:chOff x="457200" y="1339927"/>
            <a:chExt cx="776900" cy="486300"/>
          </a:xfrm>
        </p:grpSpPr>
        <p:sp>
          <p:nvSpPr>
            <p:cNvPr id="3465" name="Google Shape;3465;p190"/>
            <p:cNvSpPr/>
            <p:nvPr/>
          </p:nvSpPr>
          <p:spPr>
            <a:xfrm>
              <a:off x="457200" y="1339927"/>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66" name="Google Shape;3466;p190"/>
            <p:cNvSpPr/>
            <p:nvPr/>
          </p:nvSpPr>
          <p:spPr>
            <a:xfrm rot="5400000">
              <a:off x="973100" y="1498452"/>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7" name="Google Shape;3467;p190"/>
          <p:cNvSpPr txBox="1"/>
          <p:nvPr/>
        </p:nvSpPr>
        <p:spPr>
          <a:xfrm>
            <a:off x="1464350" y="1754025"/>
            <a:ext cx="2469300" cy="7251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Hacktivist organizations are politically motivated.</a:t>
            </a:r>
            <a:endParaRPr/>
          </a:p>
        </p:txBody>
      </p:sp>
      <p:sp>
        <p:nvSpPr>
          <p:cNvPr id="3468" name="Google Shape;3468;p190"/>
          <p:cNvSpPr/>
          <p:nvPr/>
        </p:nvSpPr>
        <p:spPr>
          <a:xfrm>
            <a:off x="1254475" y="2610813"/>
            <a:ext cx="2765100" cy="637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190"/>
          <p:cNvGrpSpPr/>
          <p:nvPr/>
        </p:nvGrpSpPr>
        <p:grpSpPr>
          <a:xfrm>
            <a:off x="457222" y="2596690"/>
            <a:ext cx="713194" cy="446423"/>
            <a:chOff x="457200" y="1392800"/>
            <a:chExt cx="776900" cy="486300"/>
          </a:xfrm>
        </p:grpSpPr>
        <p:sp>
          <p:nvSpPr>
            <p:cNvPr id="3470" name="Google Shape;3470;p190"/>
            <p:cNvSpPr/>
            <p:nvPr/>
          </p:nvSpPr>
          <p:spPr>
            <a:xfrm>
              <a:off x="457200" y="1392800"/>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71" name="Google Shape;3471;p190"/>
            <p:cNvSpPr/>
            <p:nvPr/>
          </p:nvSpPr>
          <p:spPr>
            <a:xfrm rot="5400000">
              <a:off x="973100" y="1551325"/>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190"/>
          <p:cNvSpPr txBox="1"/>
          <p:nvPr/>
        </p:nvSpPr>
        <p:spPr>
          <a:xfrm>
            <a:off x="1464350" y="2610825"/>
            <a:ext cx="2469300" cy="6210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Criminal hackers are are financially motivated.</a:t>
            </a:r>
            <a:endParaRPr/>
          </a:p>
        </p:txBody>
      </p:sp>
      <p:sp>
        <p:nvSpPr>
          <p:cNvPr id="3473" name="Google Shape;3473;p190"/>
          <p:cNvSpPr/>
          <p:nvPr/>
        </p:nvSpPr>
        <p:spPr>
          <a:xfrm>
            <a:off x="1254475" y="3409525"/>
            <a:ext cx="2765100" cy="1110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190"/>
          <p:cNvGrpSpPr/>
          <p:nvPr/>
        </p:nvGrpSpPr>
        <p:grpSpPr>
          <a:xfrm>
            <a:off x="457222" y="3397703"/>
            <a:ext cx="713194" cy="446423"/>
            <a:chOff x="457200" y="1466425"/>
            <a:chExt cx="776900" cy="486300"/>
          </a:xfrm>
        </p:grpSpPr>
        <p:sp>
          <p:nvSpPr>
            <p:cNvPr id="3475" name="Google Shape;3475;p190"/>
            <p:cNvSpPr/>
            <p:nvPr/>
          </p:nvSpPr>
          <p:spPr>
            <a:xfrm>
              <a:off x="457200" y="1466425"/>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76" name="Google Shape;3476;p190"/>
            <p:cNvSpPr/>
            <p:nvPr/>
          </p:nvSpPr>
          <p:spPr>
            <a:xfrm rot="5400000">
              <a:off x="973100" y="1624950"/>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190"/>
          <p:cNvSpPr txBox="1"/>
          <p:nvPr/>
        </p:nvSpPr>
        <p:spPr>
          <a:xfrm>
            <a:off x="1464350" y="3409525"/>
            <a:ext cx="2317200" cy="11100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Cyber espionage campaigns, typically associated with nation states, steal corporate secrets.</a:t>
            </a:r>
            <a:endParaRPr>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189"/>
          <p:cNvSpPr txBox="1"/>
          <p:nvPr/>
        </p:nvSpPr>
        <p:spPr>
          <a:xfrm>
            <a:off x="3067050" y="1600800"/>
            <a:ext cx="57654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Computer and Incident and Response Teams (CIRT), are responsible for establishing </a:t>
            </a:r>
            <a:r>
              <a:rPr lang="en" sz="2400" b="1">
                <a:latin typeface="Roboto"/>
                <a:ea typeface="Roboto"/>
                <a:cs typeface="Roboto"/>
                <a:sym typeface="Roboto"/>
              </a:rPr>
              <a:t>threat intelligence cards</a:t>
            </a:r>
            <a:r>
              <a:rPr lang="en" sz="2400">
                <a:latin typeface="Roboto Light"/>
                <a:ea typeface="Roboto Light"/>
                <a:cs typeface="Roboto Light"/>
                <a:sym typeface="Roboto Light"/>
              </a:rPr>
              <a:t>, which document the TTPs used by adversaries to infiltrate a network.</a:t>
            </a:r>
            <a:endParaRPr sz="2400">
              <a:latin typeface="Roboto Light"/>
              <a:ea typeface="Roboto Light"/>
              <a:cs typeface="Roboto Light"/>
              <a:sym typeface="Roboto Light"/>
            </a:endParaRPr>
          </a:p>
        </p:txBody>
      </p:sp>
      <p:pic>
        <p:nvPicPr>
          <p:cNvPr id="3451" name="Google Shape;3451;p189"/>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3452" name="Google Shape;3452;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191"/>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3" name="Google Shape;3483;p191"/>
          <p:cNvCxnSpPr/>
          <p:nvPr/>
        </p:nvCxnSpPr>
        <p:spPr>
          <a:xfrm>
            <a:off x="274375" y="640080"/>
            <a:ext cx="8604300" cy="0"/>
          </a:xfrm>
          <a:prstGeom prst="straightConnector1">
            <a:avLst/>
          </a:prstGeom>
          <a:noFill/>
          <a:ln w="9525" cap="flat" cmpd="sng">
            <a:solidFill>
              <a:srgbClr val="595959"/>
            </a:solidFill>
            <a:prstDash val="solid"/>
            <a:round/>
            <a:headEnd type="none" w="med" len="med"/>
            <a:tailEnd type="none" w="med" len="med"/>
          </a:ln>
        </p:spPr>
      </p:cxnSp>
      <p:sp>
        <p:nvSpPr>
          <p:cNvPr id="3484" name="Google Shape;3484;p191"/>
          <p:cNvSpPr/>
          <p:nvPr/>
        </p:nvSpPr>
        <p:spPr>
          <a:xfrm>
            <a:off x="5293546" y="1721525"/>
            <a:ext cx="1951500" cy="1610700"/>
          </a:xfrm>
          <a:prstGeom prst="triangle">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91"/>
          <p:cNvSpPr/>
          <p:nvPr/>
        </p:nvSpPr>
        <p:spPr>
          <a:xfrm rot="10800000">
            <a:off x="5293592" y="3382125"/>
            <a:ext cx="1951500" cy="1610700"/>
          </a:xfrm>
          <a:prstGeom prst="triangle">
            <a:avLst>
              <a:gd name="adj" fmla="val 50000"/>
            </a:avLst>
          </a:pr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91"/>
          <p:cNvSpPr/>
          <p:nvPr/>
        </p:nvSpPr>
        <p:spPr>
          <a:xfrm>
            <a:off x="4260600" y="3382147"/>
            <a:ext cx="1951500" cy="1610700"/>
          </a:xfrm>
          <a:prstGeom prst="triangle">
            <a:avLst>
              <a:gd name="adj" fmla="val 50000"/>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91"/>
          <p:cNvSpPr/>
          <p:nvPr/>
        </p:nvSpPr>
        <p:spPr>
          <a:xfrm>
            <a:off x="6316151" y="3382147"/>
            <a:ext cx="1951500" cy="1610700"/>
          </a:xfrm>
          <a:prstGeom prst="triangle">
            <a:avLst>
              <a:gd name="adj" fmla="val 50000"/>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91"/>
          <p:cNvSpPr txBox="1"/>
          <p:nvPr/>
        </p:nvSpPr>
        <p:spPr>
          <a:xfrm>
            <a:off x="5293546" y="2130915"/>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FFF2CC"/>
                </a:solidFill>
                <a:latin typeface="Roboto Medium"/>
                <a:ea typeface="Roboto Medium"/>
                <a:cs typeface="Roboto Medium"/>
                <a:sym typeface="Roboto Medium"/>
              </a:rPr>
              <a:t>1</a:t>
            </a:r>
            <a:endParaRPr sz="4800">
              <a:solidFill>
                <a:srgbClr val="FFF2CC"/>
              </a:solidFill>
              <a:latin typeface="Roboto Light"/>
              <a:ea typeface="Roboto Light"/>
              <a:cs typeface="Roboto Light"/>
              <a:sym typeface="Roboto Light"/>
            </a:endParaRPr>
          </a:p>
          <a:p>
            <a:pPr marL="0" lvl="0" indent="0" algn="ctr" rtl="0">
              <a:spcBef>
                <a:spcPts val="0"/>
              </a:spcBef>
              <a:spcAft>
                <a:spcPts val="0"/>
              </a:spcAft>
              <a:buNone/>
            </a:pPr>
            <a:r>
              <a:rPr lang="en" sz="1600">
                <a:latin typeface="Roboto Light"/>
                <a:ea typeface="Roboto Light"/>
                <a:cs typeface="Roboto Light"/>
                <a:sym typeface="Roboto Light"/>
              </a:rPr>
              <a:t>Actors</a:t>
            </a:r>
            <a:endParaRPr sz="1600"/>
          </a:p>
        </p:txBody>
      </p:sp>
      <p:sp>
        <p:nvSpPr>
          <p:cNvPr id="3489" name="Google Shape;3489;p191"/>
          <p:cNvSpPr txBox="1"/>
          <p:nvPr/>
        </p:nvSpPr>
        <p:spPr>
          <a:xfrm>
            <a:off x="4260600" y="3791536"/>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D5FCED"/>
                </a:solidFill>
                <a:latin typeface="Roboto Medium"/>
                <a:ea typeface="Roboto Medium"/>
                <a:cs typeface="Roboto Medium"/>
                <a:sym typeface="Roboto Medium"/>
              </a:rPr>
              <a:t>2</a:t>
            </a:r>
            <a:endParaRPr sz="4800">
              <a:solidFill>
                <a:srgbClr val="D5FCED"/>
              </a:solidFill>
              <a:latin typeface="Roboto Light"/>
              <a:ea typeface="Roboto Light"/>
              <a:cs typeface="Roboto Light"/>
              <a:sym typeface="Roboto Light"/>
            </a:endParaRPr>
          </a:p>
          <a:p>
            <a:pPr marL="0" lvl="0" indent="0" algn="ctr" rtl="0">
              <a:spcBef>
                <a:spcPts val="0"/>
              </a:spcBef>
              <a:spcAft>
                <a:spcPts val="0"/>
              </a:spcAft>
              <a:buNone/>
            </a:pPr>
            <a:r>
              <a:rPr lang="en" sz="1600">
                <a:solidFill>
                  <a:srgbClr val="FFFFFF"/>
                </a:solidFill>
                <a:latin typeface="Roboto Light"/>
                <a:ea typeface="Roboto Light"/>
                <a:cs typeface="Roboto Light"/>
                <a:sym typeface="Roboto Light"/>
              </a:rPr>
              <a:t>Capability</a:t>
            </a:r>
            <a:endParaRPr sz="1600">
              <a:solidFill>
                <a:srgbClr val="FFFFFF"/>
              </a:solidFill>
            </a:endParaRPr>
          </a:p>
        </p:txBody>
      </p:sp>
      <p:sp>
        <p:nvSpPr>
          <p:cNvPr id="3490" name="Google Shape;3490;p191"/>
          <p:cNvSpPr txBox="1"/>
          <p:nvPr/>
        </p:nvSpPr>
        <p:spPr>
          <a:xfrm>
            <a:off x="6316151" y="3791536"/>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CFE2F3"/>
                </a:solidFill>
                <a:latin typeface="Roboto Medium"/>
                <a:ea typeface="Roboto Medium"/>
                <a:cs typeface="Roboto Medium"/>
                <a:sym typeface="Roboto Medium"/>
              </a:rPr>
              <a:t>3</a:t>
            </a:r>
            <a:endParaRPr sz="4800">
              <a:solidFill>
                <a:srgbClr val="CFE2F3"/>
              </a:solidFill>
              <a:latin typeface="Roboto Light"/>
              <a:ea typeface="Roboto Light"/>
              <a:cs typeface="Roboto Light"/>
              <a:sym typeface="Roboto Light"/>
            </a:endParaRPr>
          </a:p>
          <a:p>
            <a:pPr marL="0" lvl="0" indent="0" algn="ctr" rtl="0">
              <a:spcBef>
                <a:spcPts val="0"/>
              </a:spcBef>
              <a:spcAft>
                <a:spcPts val="0"/>
              </a:spcAft>
              <a:buNone/>
            </a:pPr>
            <a:r>
              <a:rPr lang="en" sz="1600">
                <a:solidFill>
                  <a:srgbClr val="FFFFFF"/>
                </a:solidFill>
                <a:latin typeface="Roboto Light"/>
                <a:ea typeface="Roboto Light"/>
                <a:cs typeface="Roboto Light"/>
                <a:sym typeface="Roboto Light"/>
              </a:rPr>
              <a:t>Intent</a:t>
            </a:r>
            <a:endParaRPr sz="1600">
              <a:solidFill>
                <a:srgbClr val="FFFFFF"/>
              </a:solidFill>
            </a:endParaRPr>
          </a:p>
        </p:txBody>
      </p:sp>
      <p:sp>
        <p:nvSpPr>
          <p:cNvPr id="3491" name="Google Shape;3491;p191"/>
          <p:cNvSpPr txBox="1"/>
          <p:nvPr/>
        </p:nvSpPr>
        <p:spPr>
          <a:xfrm>
            <a:off x="5293546" y="3990011"/>
            <a:ext cx="19515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Oswald"/>
                <a:ea typeface="Oswald"/>
                <a:cs typeface="Oswald"/>
                <a:sym typeface="Oswald"/>
              </a:rPr>
              <a:t>THREAT</a:t>
            </a:r>
            <a:endParaRPr sz="1600">
              <a:solidFill>
                <a:srgbClr val="FFFFFF"/>
              </a:solidFill>
              <a:latin typeface="Oswald"/>
              <a:ea typeface="Oswald"/>
              <a:cs typeface="Oswald"/>
              <a:sym typeface="Oswald"/>
            </a:endParaRPr>
          </a:p>
        </p:txBody>
      </p:sp>
      <p:sp>
        <p:nvSpPr>
          <p:cNvPr id="3492" name="Google Shape;3492;p19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Threat Intelligence Card</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3493" name="Google Shape;3493;p191"/>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1800">
                <a:solidFill>
                  <a:schemeClr val="dk1"/>
                </a:solidFill>
                <a:latin typeface="Roboto"/>
                <a:ea typeface="Roboto"/>
                <a:cs typeface="Roboto"/>
                <a:sym typeface="Roboto"/>
              </a:rPr>
              <a:t>When handling a large-scale intrusion, incident responders often struggle to organize intelligence-gathering efforts. </a:t>
            </a:r>
            <a:endParaRPr sz="1800">
              <a:latin typeface="Roboto"/>
              <a:ea typeface="Roboto"/>
              <a:cs typeface="Roboto"/>
              <a:sym typeface="Roboto"/>
            </a:endParaRPr>
          </a:p>
        </p:txBody>
      </p:sp>
      <p:sp>
        <p:nvSpPr>
          <p:cNvPr id="3494" name="Google Shape;3494;p191"/>
          <p:cNvSpPr txBox="1"/>
          <p:nvPr/>
        </p:nvSpPr>
        <p:spPr>
          <a:xfrm>
            <a:off x="225" y="1721525"/>
            <a:ext cx="4500300" cy="2230200"/>
          </a:xfrm>
          <a:prstGeom prst="rect">
            <a:avLst/>
          </a:prstGeom>
          <a:noFill/>
          <a:ln>
            <a:noFill/>
          </a:ln>
        </p:spPr>
        <p:txBody>
          <a:bodyPr spcFirstLastPara="1" wrap="square" lIns="457200" tIns="0" rIns="457200" bIns="914400" anchor="t" anchorCtr="0">
            <a:noAutofit/>
          </a:bodyPr>
          <a:lstStyle/>
          <a:p>
            <a:pPr marL="393192" lvl="0" indent="-180339" algn="l" rtl="0">
              <a:lnSpc>
                <a:spcPct val="115000"/>
              </a:lnSpc>
              <a:spcBef>
                <a:spcPts val="0"/>
              </a:spcBef>
              <a:spcAft>
                <a:spcPts val="0"/>
              </a:spcAft>
              <a:buClr>
                <a:srgbClr val="0B5394"/>
              </a:buClr>
              <a:buSzPts val="1400"/>
              <a:buFont typeface="Roboto"/>
              <a:buChar char="●"/>
            </a:pPr>
            <a:r>
              <a:rPr lang="en">
                <a:latin typeface="Roboto"/>
                <a:ea typeface="Roboto"/>
                <a:cs typeface="Roboto"/>
                <a:sym typeface="Roboto"/>
              </a:rPr>
              <a:t>Threat intelligence cards are shared among the cyber defense community, allowing organizations to benefit from the lessons learned by others.</a:t>
            </a:r>
            <a:endParaRPr>
              <a:latin typeface="Roboto"/>
              <a:ea typeface="Roboto"/>
              <a:cs typeface="Roboto"/>
              <a:sym typeface="Roboto"/>
            </a:endParaRPr>
          </a:p>
          <a:p>
            <a:pPr marL="393192" lvl="0" indent="-180339" algn="l" rtl="0">
              <a:lnSpc>
                <a:spcPct val="115000"/>
              </a:lnSpc>
              <a:spcBef>
                <a:spcPts val="1000"/>
              </a:spcBef>
              <a:spcAft>
                <a:spcPts val="1000"/>
              </a:spcAft>
              <a:buClr>
                <a:srgbClr val="0B5394"/>
              </a:buClr>
              <a:buSzPts val="1400"/>
              <a:buFont typeface="Roboto"/>
              <a:buChar char="●"/>
            </a:pPr>
            <a:r>
              <a:rPr lang="en">
                <a:latin typeface="Roboto"/>
                <a:ea typeface="Roboto"/>
                <a:cs typeface="Roboto"/>
                <a:sym typeface="Roboto"/>
              </a:rPr>
              <a:t>The triad of actors, capability, and </a:t>
            </a:r>
            <a:br>
              <a:rPr lang="en">
                <a:latin typeface="Roboto"/>
                <a:ea typeface="Roboto"/>
                <a:cs typeface="Roboto"/>
                <a:sym typeface="Roboto"/>
              </a:rPr>
            </a:br>
            <a:r>
              <a:rPr lang="en">
                <a:latin typeface="Roboto"/>
                <a:ea typeface="Roboto"/>
                <a:cs typeface="Roboto"/>
                <a:sym typeface="Roboto"/>
              </a:rPr>
              <a:t>intent informs situationally aware decision making, enhanced network defense operations, and effective tactical assessments.</a:t>
            </a:r>
            <a:endParaRPr>
              <a:latin typeface="Roboto"/>
              <a:ea typeface="Roboto"/>
              <a:cs typeface="Roboto"/>
              <a:sym typeface="Roboto"/>
            </a:endParaRPr>
          </a:p>
        </p:txBody>
      </p:sp>
      <p:sp>
        <p:nvSpPr>
          <p:cNvPr id="3495" name="Google Shape;3495;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pic>
        <p:nvPicPr>
          <p:cNvPr id="3496" name="Google Shape;3496;p191"/>
          <p:cNvPicPr preferRelativeResize="0"/>
          <p:nvPr/>
        </p:nvPicPr>
        <p:blipFill rotWithShape="1">
          <a:blip r:embed="rId3">
            <a:alphaModFix/>
          </a:blip>
          <a:srcRect/>
          <a:stretch/>
        </p:blipFill>
        <p:spPr>
          <a:xfrm>
            <a:off x="5954971" y="3454850"/>
            <a:ext cx="628650" cy="575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831F-9F7D-A945-AF73-1C24E7AA9887}"/>
              </a:ext>
            </a:extLst>
          </p:cNvPr>
          <p:cNvSpPr>
            <a:spLocks noGrp="1"/>
          </p:cNvSpPr>
          <p:nvPr>
            <p:ph type="title"/>
          </p:nvPr>
        </p:nvSpPr>
        <p:spPr/>
        <p:txBody>
          <a:bodyPr/>
          <a:lstStyle/>
          <a:p>
            <a:r>
              <a:rPr lang="en-US" b="1" dirty="0">
                <a:latin typeface="Artifakt ElementOfc" panose="020B0504020101020102" pitchFamily="34" charset="77"/>
                <a:cs typeface="Artifakt ElementOfc" panose="020B0504020101020102" pitchFamily="34" charset="77"/>
              </a:rPr>
              <a:t>APPLIED INTELLIGENCE OPERATIONS</a:t>
            </a:r>
            <a:br>
              <a:rPr lang="en-US" b="1" dirty="0">
                <a:latin typeface="Artifakt ElementOfc" panose="020B0504020101020102" pitchFamily="34" charset="77"/>
                <a:cs typeface="Artifakt ElementOfc" panose="020B0504020101020102" pitchFamily="34" charset="77"/>
              </a:rPr>
            </a:br>
            <a:r>
              <a:rPr lang="en-US" b="1" dirty="0">
                <a:latin typeface="Artifakt ElementOfc" panose="020B0504020101020102" pitchFamily="34" charset="77"/>
                <a:cs typeface="Artifakt ElementOfc" panose="020B0504020101020102" pitchFamily="34" charset="77"/>
              </a:rPr>
              <a:t>“THREAT HUNTERS”</a:t>
            </a:r>
            <a:br>
              <a:rPr lang="en-US" dirty="0"/>
            </a:br>
            <a:br>
              <a:rPr lang="en-US" b="1" i="1" dirty="0">
                <a:ln w="6600">
                  <a:solidFill>
                    <a:schemeClr val="accent2"/>
                  </a:solidFill>
                  <a:prstDash val="solid"/>
                </a:ln>
                <a:effectLst>
                  <a:outerShdw dist="38100" dir="2700000" algn="tl" rotWithShape="0">
                    <a:schemeClr val="accent2"/>
                  </a:outerShdw>
                </a:effectLst>
              </a:rPr>
            </a:br>
            <a:endParaRPr lang="en-US" dirty="0"/>
          </a:p>
        </p:txBody>
      </p:sp>
      <p:sp>
        <p:nvSpPr>
          <p:cNvPr id="3" name="Subtitle 2">
            <a:extLst>
              <a:ext uri="{FF2B5EF4-FFF2-40B4-BE49-F238E27FC236}">
                <a16:creationId xmlns:a16="http://schemas.microsoft.com/office/drawing/2014/main" id="{9A9F6967-BE35-6C46-A22A-5EEC548EAF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401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26B110-50F2-F44F-8109-4B844C6122A9}"/>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AB5569D1-F877-6941-9018-039D3D447508}"/>
              </a:ext>
            </a:extLst>
          </p:cNvPr>
          <p:cNvPicPr>
            <a:picLocks noChangeAspect="1"/>
          </p:cNvPicPr>
          <p:nvPr/>
        </p:nvPicPr>
        <p:blipFill>
          <a:blip r:embed="rId3"/>
          <a:stretch>
            <a:fillRect/>
          </a:stretch>
        </p:blipFill>
        <p:spPr>
          <a:xfrm>
            <a:off x="677517" y="968401"/>
            <a:ext cx="3568480" cy="3166277"/>
          </a:xfrm>
          <a:prstGeom prst="rect">
            <a:avLst/>
          </a:prstGeom>
          <a:ln>
            <a:noFill/>
          </a:ln>
          <a:effectLst>
            <a:softEdge rad="112500"/>
          </a:effectLst>
        </p:spPr>
      </p:pic>
      <p:sp>
        <p:nvSpPr>
          <p:cNvPr id="6" name="Rectangle 5">
            <a:extLst>
              <a:ext uri="{FF2B5EF4-FFF2-40B4-BE49-F238E27FC236}">
                <a16:creationId xmlns:a16="http://schemas.microsoft.com/office/drawing/2014/main" id="{F0E2B0F3-72F0-1541-8C0B-D524AB7C503E}"/>
              </a:ext>
            </a:extLst>
          </p:cNvPr>
          <p:cNvSpPr/>
          <p:nvPr/>
        </p:nvSpPr>
        <p:spPr>
          <a:xfrm>
            <a:off x="4132156" y="968401"/>
            <a:ext cx="4814138" cy="5047536"/>
          </a:xfrm>
          <a:prstGeom prst="rect">
            <a:avLst/>
          </a:prstGeom>
          <a:noFill/>
        </p:spPr>
        <p:txBody>
          <a:bodyPr wrap="none" lIns="91440" tIns="45720" rIns="91440" bIns="45720">
            <a:spAutoFit/>
          </a:bodyPr>
          <a:lstStyle/>
          <a:p>
            <a:pPr algn="ctr"/>
            <a:r>
              <a:rPr lang="en-US" sz="2400" b="1" u="sng"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FAIL ARMY THREAT HUNTING</a:t>
            </a:r>
            <a:endParaRPr lang="en-US" sz="2400" b="1" u="sng"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endParaRPr lang="en-US" sz="24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20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t>
            </a:r>
            <a:r>
              <a:rPr lang="en-US" sz="20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t>
            </a:r>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INCIDENT RESPONDING: </a:t>
            </a: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t>
            </a:r>
            <a:r>
              <a:rPr lang="en-US" sz="1800" b="1" i="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“if you’re responding you probably </a:t>
            </a:r>
          </a:p>
          <a:p>
            <a:r>
              <a:rPr lang="en-US" sz="1800" b="1" i="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aren’t hunting.”</a:t>
            </a:r>
          </a:p>
          <a:p>
            <a:endPar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Reconstructive over Pre-constructive </a:t>
            </a: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thesis.</a:t>
            </a:r>
          </a:p>
          <a:p>
            <a:endPar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Only applying what you’ve learned </a:t>
            </a: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after an adverse event opposed to</a:t>
            </a:r>
          </a:p>
          <a:p>
            <a:r>
              <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before.</a:t>
            </a:r>
          </a:p>
          <a:p>
            <a:endParaRPr lang="en-US" sz="18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800" b="1" dirty="0">
                <a:ln w="6600">
                  <a:solidFill>
                    <a:schemeClr val="accent2"/>
                  </a:solidFill>
                  <a:prstDash val="solid"/>
                </a:ln>
                <a:solidFill>
                  <a:srgbClr val="FFFFFF"/>
                </a:solidFill>
                <a:effectLst>
                  <a:outerShdw dist="38100" dir="2700000" algn="tl" rotWithShape="0">
                    <a:schemeClr val="accent2"/>
                  </a:outerShdw>
                </a:effectLst>
              </a:rPr>
              <a:t>  </a:t>
            </a:r>
          </a:p>
          <a:p>
            <a:endParaRPr lang="en-US" sz="1800" b="1" dirty="0">
              <a:ln w="6600">
                <a:solidFill>
                  <a:schemeClr val="accent2"/>
                </a:solidFill>
                <a:prstDash val="solid"/>
              </a:ln>
              <a:solidFill>
                <a:srgbClr val="FFFFFF"/>
              </a:solidFill>
              <a:effectLst>
                <a:outerShdw dist="38100" dir="2700000" algn="tl" rotWithShape="0">
                  <a:schemeClr val="accent2"/>
                </a:outerShdw>
              </a:effectLst>
            </a:endParaRPr>
          </a:p>
          <a:p>
            <a:r>
              <a:rPr lang="en-US" sz="1800" b="1" dirty="0">
                <a:ln w="6600">
                  <a:solidFill>
                    <a:schemeClr val="accent2"/>
                  </a:solidFill>
                  <a:prstDash val="solid"/>
                </a:ln>
                <a:solidFill>
                  <a:srgbClr val="FFFFFF"/>
                </a:solidFill>
                <a:effectLst>
                  <a:outerShdw dist="38100" dir="2700000" algn="tl" rotWithShape="0">
                    <a:schemeClr val="accent2"/>
                  </a:outerShdw>
                </a:effectLst>
              </a:rPr>
              <a:t>      </a:t>
            </a:r>
          </a:p>
          <a:p>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87A176A6-3222-6C47-9DC9-B9465EE3F1A8}"/>
              </a:ext>
            </a:extLst>
          </p:cNvPr>
          <p:cNvSpPr/>
          <p:nvPr/>
        </p:nvSpPr>
        <p:spPr>
          <a:xfrm>
            <a:off x="1199355" y="362491"/>
            <a:ext cx="688842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tifakt ElementOfc" panose="020B0504020101020102" pitchFamily="34" charset="77"/>
                <a:cs typeface="Artifakt ElementOfc" panose="020B0504020101020102" pitchFamily="34" charset="77"/>
              </a:rPr>
              <a:t>WHAT THREAT HUNTING ISN’T</a:t>
            </a:r>
          </a:p>
        </p:txBody>
      </p:sp>
    </p:spTree>
    <p:extLst>
      <p:ext uri="{BB962C8B-B14F-4D97-AF65-F5344CB8AC3E}">
        <p14:creationId xmlns:p14="http://schemas.microsoft.com/office/powerpoint/2010/main" val="26769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B60576-1DB5-0C4C-B97E-40B70928F2F2}"/>
              </a:ext>
            </a:extLst>
          </p:cNvPr>
          <p:cNvSpPr>
            <a:spLocks noGrp="1"/>
          </p:cNvSpPr>
          <p:nvPr>
            <p:ph type="subTitle" idx="1"/>
          </p:nvPr>
        </p:nvSpPr>
        <p:spPr/>
        <p:txBody>
          <a:bodyPr/>
          <a:lstStyle/>
          <a:p>
            <a:endParaRPr lang="en-US"/>
          </a:p>
        </p:txBody>
      </p:sp>
      <p:pic>
        <p:nvPicPr>
          <p:cNvPr id="5" name="Picture 4" descr="A person sitting in a tree&#10;&#10;Description automatically generated">
            <a:extLst>
              <a:ext uri="{FF2B5EF4-FFF2-40B4-BE49-F238E27FC236}">
                <a16:creationId xmlns:a16="http://schemas.microsoft.com/office/drawing/2014/main" id="{7858DDAF-3895-084B-B376-5EA6A5D50D19}"/>
              </a:ext>
            </a:extLst>
          </p:cNvPr>
          <p:cNvPicPr>
            <a:picLocks noChangeAspect="1"/>
          </p:cNvPicPr>
          <p:nvPr/>
        </p:nvPicPr>
        <p:blipFill>
          <a:blip r:embed="rId2"/>
          <a:stretch>
            <a:fillRect/>
          </a:stretch>
        </p:blipFill>
        <p:spPr>
          <a:xfrm>
            <a:off x="535498" y="953660"/>
            <a:ext cx="3527620" cy="3236180"/>
          </a:xfrm>
          <a:prstGeom prst="rect">
            <a:avLst/>
          </a:prstGeom>
          <a:ln>
            <a:noFill/>
          </a:ln>
          <a:effectLst>
            <a:softEdge rad="112500"/>
          </a:effectLst>
        </p:spPr>
      </p:pic>
      <p:sp>
        <p:nvSpPr>
          <p:cNvPr id="6" name="Rectangle 5">
            <a:extLst>
              <a:ext uri="{FF2B5EF4-FFF2-40B4-BE49-F238E27FC236}">
                <a16:creationId xmlns:a16="http://schemas.microsoft.com/office/drawing/2014/main" id="{87D80437-E25F-7941-AC3B-23F4E123C2A9}"/>
              </a:ext>
            </a:extLst>
          </p:cNvPr>
          <p:cNvSpPr/>
          <p:nvPr/>
        </p:nvSpPr>
        <p:spPr>
          <a:xfrm>
            <a:off x="4309614" y="836868"/>
            <a:ext cx="4256293" cy="4216539"/>
          </a:xfrm>
          <a:prstGeom prst="rect">
            <a:avLst/>
          </a:prstGeom>
          <a:noFill/>
        </p:spPr>
        <p:txBody>
          <a:bodyPr wrap="none" lIns="91440" tIns="45720" rIns="91440" bIns="45720">
            <a:spAutoFit/>
          </a:bodyPr>
          <a:lstStyle/>
          <a:p>
            <a:pPr algn="ctr"/>
            <a:r>
              <a:rPr lang="en-US" sz="2000" b="1" u="sng"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OBJECTIVES</a:t>
            </a:r>
          </a:p>
          <a:p>
            <a:pPr algn="ctr"/>
            <a:endParaRPr lang="en-US" sz="2000" b="1" u="sng"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8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t>
            </a:r>
            <a:r>
              <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Actively searching for security gaps</a:t>
            </a:r>
          </a:p>
          <a:p>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Evaluating IOC(S)</a:t>
            </a:r>
          </a:p>
          <a:p>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Collecting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TTP(S)</a:t>
            </a:r>
          </a:p>
          <a:p>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Refining Threat Intelligence/ Hunt Data</a:t>
            </a: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a:t>
            </a: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Performing intrusion discovery </a:t>
            </a:r>
          </a:p>
          <a:p>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endParaRP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 Devising increasingly attacker </a:t>
            </a: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hostile/hunter friendly environments </a:t>
            </a:r>
          </a:p>
          <a:p>
            <a:r>
              <a:rPr lang="en-US" sz="1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   for continued operations.</a:t>
            </a:r>
          </a:p>
          <a:p>
            <a:r>
              <a:rPr lang="en-US" sz="1800" b="1" dirty="0">
                <a:ln w="6600">
                  <a:solidFill>
                    <a:schemeClr val="accent2"/>
                  </a:solidFill>
                  <a:prstDash val="solid"/>
                </a:ln>
                <a:solidFill>
                  <a:srgbClr val="FFFFFF"/>
                </a:solidFill>
                <a:effectLst>
                  <a:outerShdw dist="38100" dir="2700000" algn="tl" rotWithShape="0">
                    <a:schemeClr val="accent2"/>
                  </a:outerShdw>
                </a:effectLst>
              </a:rPr>
              <a:t> </a:t>
            </a:r>
            <a:endParaRPr 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ectangle 6">
            <a:extLst>
              <a:ext uri="{FF2B5EF4-FFF2-40B4-BE49-F238E27FC236}">
                <a16:creationId xmlns:a16="http://schemas.microsoft.com/office/drawing/2014/main" id="{E21F4361-E441-0745-A814-8583795722A8}"/>
              </a:ext>
            </a:extLst>
          </p:cNvPr>
          <p:cNvSpPr/>
          <p:nvPr/>
        </p:nvSpPr>
        <p:spPr>
          <a:xfrm>
            <a:off x="1822405" y="217286"/>
            <a:ext cx="537198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tifakt ElementOfc" panose="020B0504020101020102" pitchFamily="34" charset="77"/>
                <a:cs typeface="Artifakt ElementOfc" panose="020B0504020101020102" pitchFamily="34" charset="77"/>
              </a:rPr>
              <a:t>REAL THREAT HUNTING</a:t>
            </a:r>
          </a:p>
        </p:txBody>
      </p:sp>
    </p:spTree>
    <p:extLst>
      <p:ext uri="{BB962C8B-B14F-4D97-AF65-F5344CB8AC3E}">
        <p14:creationId xmlns:p14="http://schemas.microsoft.com/office/powerpoint/2010/main" val="350775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p16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080" name="Google Shape;3080;p161"/>
          <p:cNvSpPr txBox="1">
            <a:spLocks noGrp="1"/>
          </p:cNvSpPr>
          <p:nvPr>
            <p:ph type="title" idx="2"/>
          </p:nvPr>
        </p:nvSpPr>
        <p:spPr>
          <a:xfrm>
            <a:off x="273900" y="1042875"/>
            <a:ext cx="82605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Security Onion Setup</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Follow along as we set up Security Onion </a:t>
            </a:r>
            <a:br>
              <a:rPr lang="en" sz="2000">
                <a:latin typeface="Roboto Light"/>
                <a:ea typeface="Roboto Light"/>
                <a:cs typeface="Roboto Light"/>
                <a:sym typeface="Roboto Light"/>
              </a:rPr>
            </a:br>
            <a:r>
              <a:rPr lang="en" sz="2000">
                <a:latin typeface="Roboto Light"/>
                <a:ea typeface="Roboto Light"/>
                <a:cs typeface="Roboto Light"/>
                <a:sym typeface="Roboto Light"/>
              </a:rPr>
              <a:t>and generate alert data. </a:t>
            </a:r>
            <a:endParaRPr sz="2000">
              <a:latin typeface="Roboto Light"/>
              <a:ea typeface="Roboto Light"/>
              <a:cs typeface="Roboto Light"/>
              <a:sym typeface="Roboto Light"/>
            </a:endParaRPr>
          </a:p>
        </p:txBody>
      </p:sp>
      <p:sp>
        <p:nvSpPr>
          <p:cNvPr id="3081" name="Google Shape;3081;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0071-F5A4-0444-BFD6-1A03CB4A3116}"/>
              </a:ext>
            </a:extLst>
          </p:cNvPr>
          <p:cNvSpPr>
            <a:spLocks noGrp="1"/>
          </p:cNvSpPr>
          <p:nvPr>
            <p:ph type="title"/>
          </p:nvPr>
        </p:nvSpPr>
        <p:spPr>
          <a:xfrm>
            <a:off x="417473" y="1889693"/>
            <a:ext cx="8595300" cy="792300"/>
          </a:xfrm>
        </p:spPr>
        <p:txBody>
          <a:bodyPr/>
          <a:lstStyle/>
          <a:p>
            <a:r>
              <a:rPr lang="en-US" b="1" dirty="0">
                <a:latin typeface="Artifakt ElementOfc" panose="020B0504020101020102" pitchFamily="34" charset="77"/>
                <a:cs typeface="Artifakt ElementOfc" panose="020B0504020101020102" pitchFamily="34" charset="77"/>
              </a:rPr>
              <a:t>FAQ: So…what do you mean</a:t>
            </a:r>
            <a:br>
              <a:rPr lang="en-US" b="1" dirty="0">
                <a:latin typeface="Artifakt ElementOfc" panose="020B0504020101020102" pitchFamily="34" charset="77"/>
                <a:cs typeface="Artifakt ElementOfc" panose="020B0504020101020102" pitchFamily="34" charset="77"/>
              </a:rPr>
            </a:br>
            <a:r>
              <a:rPr lang="en-US" b="1" dirty="0">
                <a:latin typeface="Artifakt ElementOfc" panose="020B0504020101020102" pitchFamily="34" charset="77"/>
                <a:cs typeface="Artifakt ElementOfc" panose="020B0504020101020102" pitchFamily="34" charset="77"/>
              </a:rPr>
              <a:t>“Attack hostile environment?”</a:t>
            </a:r>
          </a:p>
        </p:txBody>
      </p:sp>
      <p:sp>
        <p:nvSpPr>
          <p:cNvPr id="3" name="Subtitle 2">
            <a:extLst>
              <a:ext uri="{FF2B5EF4-FFF2-40B4-BE49-F238E27FC236}">
                <a16:creationId xmlns:a16="http://schemas.microsoft.com/office/drawing/2014/main" id="{683906EF-1CB2-794A-B0B5-023708F0319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841B01B-61B5-2449-B757-4A4D54533C57}"/>
              </a:ext>
            </a:extLst>
          </p:cNvPr>
          <p:cNvPicPr>
            <a:picLocks noChangeAspect="1"/>
          </p:cNvPicPr>
          <p:nvPr/>
        </p:nvPicPr>
        <p:blipFill>
          <a:blip r:embed="rId2"/>
          <a:stretch>
            <a:fillRect/>
          </a:stretch>
        </p:blipFill>
        <p:spPr>
          <a:xfrm>
            <a:off x="6724802" y="3326047"/>
            <a:ext cx="1871849" cy="1338109"/>
          </a:xfrm>
          <a:prstGeom prst="rect">
            <a:avLst/>
          </a:prstGeom>
        </p:spPr>
      </p:pic>
    </p:spTree>
    <p:extLst>
      <p:ext uri="{BB962C8B-B14F-4D97-AF65-F5344CB8AC3E}">
        <p14:creationId xmlns:p14="http://schemas.microsoft.com/office/powerpoint/2010/main" val="87173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D0985B-87A7-E646-B6A7-454215B52FA7}"/>
              </a:ext>
            </a:extLst>
          </p:cNvPr>
          <p:cNvSpPr>
            <a:spLocks noGrp="1"/>
          </p:cNvSpPr>
          <p:nvPr>
            <p:ph type="subTitle" idx="1"/>
          </p:nvPr>
        </p:nvSpPr>
        <p:spPr/>
        <p:txBody>
          <a:bodyPr/>
          <a:lstStyle/>
          <a:p>
            <a:endParaRPr lang="en-US"/>
          </a:p>
        </p:txBody>
      </p:sp>
      <p:pic>
        <p:nvPicPr>
          <p:cNvPr id="5" name="Picture 4" descr="A picture containing diagram&#10;&#10;Description automatically generated">
            <a:extLst>
              <a:ext uri="{FF2B5EF4-FFF2-40B4-BE49-F238E27FC236}">
                <a16:creationId xmlns:a16="http://schemas.microsoft.com/office/drawing/2014/main" id="{EFC4C7D4-A798-EC42-9B98-55A5BA6073B6}"/>
              </a:ext>
            </a:extLst>
          </p:cNvPr>
          <p:cNvPicPr>
            <a:picLocks noChangeAspect="1"/>
          </p:cNvPicPr>
          <p:nvPr/>
        </p:nvPicPr>
        <p:blipFill>
          <a:blip r:embed="rId2"/>
          <a:stretch>
            <a:fillRect/>
          </a:stretch>
        </p:blipFill>
        <p:spPr>
          <a:xfrm>
            <a:off x="452582" y="813816"/>
            <a:ext cx="8238836" cy="4102834"/>
          </a:xfrm>
          <a:prstGeom prst="rect">
            <a:avLst/>
          </a:prstGeom>
        </p:spPr>
      </p:pic>
      <p:sp>
        <p:nvSpPr>
          <p:cNvPr id="9" name="Rectangle 8">
            <a:extLst>
              <a:ext uri="{FF2B5EF4-FFF2-40B4-BE49-F238E27FC236}">
                <a16:creationId xmlns:a16="http://schemas.microsoft.com/office/drawing/2014/main" id="{EF591EDD-6D5C-F242-A93A-0A273FCE56AC}"/>
              </a:ext>
            </a:extLst>
          </p:cNvPr>
          <p:cNvSpPr/>
          <p:nvPr/>
        </p:nvSpPr>
        <p:spPr>
          <a:xfrm>
            <a:off x="1005415" y="167485"/>
            <a:ext cx="7370928" cy="646331"/>
          </a:xfrm>
          <a:prstGeom prst="rect">
            <a:avLst/>
          </a:prstGeom>
          <a:noFill/>
        </p:spPr>
        <p:txBody>
          <a:bodyPr wrap="non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THREAT HUNTER’S PERSPECTIVE</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tifakt ElementOfc" panose="020B0504020101020102" pitchFamily="34" charset="77"/>
              <a:cs typeface="Artifakt ElementOfc" panose="020B0504020101020102" pitchFamily="34" charset="77"/>
            </a:endParaRPr>
          </a:p>
        </p:txBody>
      </p:sp>
    </p:spTree>
    <p:extLst>
      <p:ext uri="{BB962C8B-B14F-4D97-AF65-F5344CB8AC3E}">
        <p14:creationId xmlns:p14="http://schemas.microsoft.com/office/powerpoint/2010/main" val="528095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D0985B-87A7-E646-B6A7-454215B52FA7}"/>
              </a:ext>
            </a:extLst>
          </p:cNvPr>
          <p:cNvSpPr>
            <a:spLocks noGrp="1"/>
          </p:cNvSpPr>
          <p:nvPr>
            <p:ph type="subTitle" idx="1"/>
          </p:nvPr>
        </p:nvSpPr>
        <p:spPr/>
        <p:txBody>
          <a:bodyPr/>
          <a:lstStyle/>
          <a:p>
            <a:endParaRPr lang="en-US"/>
          </a:p>
        </p:txBody>
      </p:sp>
      <p:sp>
        <p:nvSpPr>
          <p:cNvPr id="9" name="Rectangle 8">
            <a:extLst>
              <a:ext uri="{FF2B5EF4-FFF2-40B4-BE49-F238E27FC236}">
                <a16:creationId xmlns:a16="http://schemas.microsoft.com/office/drawing/2014/main" id="{EF591EDD-6D5C-F242-A93A-0A273FCE56AC}"/>
              </a:ext>
            </a:extLst>
          </p:cNvPr>
          <p:cNvSpPr/>
          <p:nvPr/>
        </p:nvSpPr>
        <p:spPr>
          <a:xfrm>
            <a:off x="1721961" y="167485"/>
            <a:ext cx="5937844" cy="646331"/>
          </a:xfrm>
          <a:prstGeom prst="rect">
            <a:avLst/>
          </a:prstGeom>
          <a:noFill/>
        </p:spPr>
        <p:txBody>
          <a:bodyPr wrap="non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latin typeface="Artifakt ElementOfc" panose="020B0504020101020102" pitchFamily="34" charset="77"/>
                <a:cs typeface="Artifakt ElementOfc" panose="020B0504020101020102" pitchFamily="34" charset="77"/>
              </a:rPr>
              <a:t>ATTACKER’S PERSPECTIVE</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tifakt ElementOfc" panose="020B0504020101020102" pitchFamily="34" charset="77"/>
              <a:cs typeface="Artifakt ElementOfc" panose="020B0504020101020102" pitchFamily="34" charset="77"/>
            </a:endParaRPr>
          </a:p>
        </p:txBody>
      </p:sp>
      <p:pic>
        <p:nvPicPr>
          <p:cNvPr id="6" name="Picture 5">
            <a:extLst>
              <a:ext uri="{FF2B5EF4-FFF2-40B4-BE49-F238E27FC236}">
                <a16:creationId xmlns:a16="http://schemas.microsoft.com/office/drawing/2014/main" id="{98BBF0A9-E840-AF49-A60C-BD62CC311139}"/>
              </a:ext>
            </a:extLst>
          </p:cNvPr>
          <p:cNvPicPr>
            <a:picLocks noChangeAspect="1"/>
          </p:cNvPicPr>
          <p:nvPr/>
        </p:nvPicPr>
        <p:blipFill>
          <a:blip r:embed="rId2"/>
          <a:stretch>
            <a:fillRect/>
          </a:stretch>
        </p:blipFill>
        <p:spPr>
          <a:xfrm>
            <a:off x="615125" y="713232"/>
            <a:ext cx="4075758" cy="4102834"/>
          </a:xfrm>
          <a:prstGeom prst="rect">
            <a:avLst/>
          </a:prstGeom>
          <a:ln>
            <a:noFill/>
          </a:ln>
          <a:effectLst>
            <a:softEdge rad="112500"/>
          </a:effectLst>
        </p:spPr>
      </p:pic>
      <p:pic>
        <p:nvPicPr>
          <p:cNvPr id="7" name="Picture 6" descr="A close up of a metal rail&#10;&#10;Description automatically generated">
            <a:extLst>
              <a:ext uri="{FF2B5EF4-FFF2-40B4-BE49-F238E27FC236}">
                <a16:creationId xmlns:a16="http://schemas.microsoft.com/office/drawing/2014/main" id="{51D7476A-AF14-1741-BD62-5ED0E5293E15}"/>
              </a:ext>
            </a:extLst>
          </p:cNvPr>
          <p:cNvPicPr>
            <a:picLocks noChangeAspect="1"/>
          </p:cNvPicPr>
          <p:nvPr/>
        </p:nvPicPr>
        <p:blipFill>
          <a:blip r:embed="rId3"/>
          <a:stretch>
            <a:fillRect/>
          </a:stretch>
        </p:blipFill>
        <p:spPr>
          <a:xfrm>
            <a:off x="4572000" y="713232"/>
            <a:ext cx="4075758" cy="4102834"/>
          </a:xfrm>
          <a:prstGeom prst="rect">
            <a:avLst/>
          </a:prstGeom>
          <a:ln>
            <a:noFill/>
          </a:ln>
          <a:effectLst>
            <a:softEdge rad="112500"/>
          </a:effectLst>
        </p:spPr>
      </p:pic>
    </p:spTree>
    <p:extLst>
      <p:ext uri="{BB962C8B-B14F-4D97-AF65-F5344CB8AC3E}">
        <p14:creationId xmlns:p14="http://schemas.microsoft.com/office/powerpoint/2010/main" val="1390239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BBC025-CBAE-AE4F-B835-6F626E54BA32}"/>
              </a:ext>
            </a:extLst>
          </p:cNvPr>
          <p:cNvSpPr>
            <a:spLocks noGrp="1"/>
          </p:cNvSpPr>
          <p:nvPr>
            <p:ph type="subTitle" idx="1"/>
          </p:nvPr>
        </p:nvSpPr>
        <p:spPr/>
        <p:txBody>
          <a:bodyPr/>
          <a:lstStyle/>
          <a:p>
            <a:endParaRPr lang="en-US"/>
          </a:p>
        </p:txBody>
      </p:sp>
      <p:pic>
        <p:nvPicPr>
          <p:cNvPr id="5" name="Picture 4" descr="A picture containing wheel, device&#10;&#10;Description automatically generated">
            <a:extLst>
              <a:ext uri="{FF2B5EF4-FFF2-40B4-BE49-F238E27FC236}">
                <a16:creationId xmlns:a16="http://schemas.microsoft.com/office/drawing/2014/main" id="{78DB1D17-815B-C74F-B3A1-934B62A8D55C}"/>
              </a:ext>
            </a:extLst>
          </p:cNvPr>
          <p:cNvPicPr>
            <a:picLocks noChangeAspect="1"/>
          </p:cNvPicPr>
          <p:nvPr/>
        </p:nvPicPr>
        <p:blipFill rotWithShape="1">
          <a:blip r:embed="rId2"/>
          <a:srcRect l="18784" t="4172" r="23128" b="4866"/>
          <a:stretch/>
        </p:blipFill>
        <p:spPr>
          <a:xfrm>
            <a:off x="3973651" y="412036"/>
            <a:ext cx="4963616" cy="4319428"/>
          </a:xfrm>
          <a:prstGeom prst="rect">
            <a:avLst/>
          </a:prstGeom>
          <a:ln>
            <a:noFill/>
          </a:ln>
          <a:effectLst>
            <a:softEdge rad="112500"/>
          </a:effectLst>
        </p:spPr>
      </p:pic>
      <p:sp>
        <p:nvSpPr>
          <p:cNvPr id="9" name="TextBox 8">
            <a:extLst>
              <a:ext uri="{FF2B5EF4-FFF2-40B4-BE49-F238E27FC236}">
                <a16:creationId xmlns:a16="http://schemas.microsoft.com/office/drawing/2014/main" id="{FBDB7B49-5F7C-674E-91CA-690604BEF3D3}"/>
              </a:ext>
            </a:extLst>
          </p:cNvPr>
          <p:cNvSpPr txBox="1"/>
          <p:nvPr/>
        </p:nvSpPr>
        <p:spPr>
          <a:xfrm>
            <a:off x="286246" y="761146"/>
            <a:ext cx="4540196" cy="5447645"/>
          </a:xfrm>
          <a:prstGeom prst="rect">
            <a:avLst/>
          </a:prstGeom>
          <a:noFill/>
        </p:spPr>
        <p:txBody>
          <a:bodyPr wrap="square" rtlCol="0">
            <a:spAutoFit/>
          </a:bodyPr>
          <a:lstStyle/>
          <a:p>
            <a:r>
              <a:rPr lang="en-US" sz="1600">
                <a:ln w="0"/>
                <a:solidFill>
                  <a:schemeClr val="tx1"/>
                </a:solidFill>
                <a:effectLst>
                  <a:outerShdw blurRad="38100" dist="19050" dir="2700000" algn="tl" rotWithShape="0">
                    <a:schemeClr val="dk1">
                      <a:alpha val="40000"/>
                    </a:schemeClr>
                  </a:outerShdw>
                </a:effectLst>
                <a:latin typeface="Artifakt ElementOfc" panose="020B0504020101020102" pitchFamily="34" charset="77"/>
                <a:cs typeface="Artifakt ElementOfc" panose="020B0504020101020102" pitchFamily="34" charset="77"/>
              </a:rPr>
              <a:t>Good Threat Hunting Is Intelligence Driven!</a:t>
            </a:r>
          </a:p>
          <a:p>
            <a:endParaRPr lang="en-US" sz="1600">
              <a:latin typeface="Artifakt ElementOfc" panose="020B0504020101020102" pitchFamily="34" charset="77"/>
              <a:cs typeface="Artifakt ElementOfc" panose="020B0504020101020102" pitchFamily="34" charset="77"/>
            </a:endParaRPr>
          </a:p>
          <a:p>
            <a:r>
              <a:rPr lang="en-US" sz="1600">
                <a:latin typeface="Artifakt ElementOfc" panose="020B0504020101020102" pitchFamily="34" charset="77"/>
                <a:cs typeface="Artifakt ElementOfc" panose="020B0504020101020102" pitchFamily="34" charset="77"/>
              </a:rPr>
              <a:t> A seasoned hunter knows that the ability</a:t>
            </a:r>
          </a:p>
          <a:p>
            <a:r>
              <a:rPr lang="en-US" sz="1600">
                <a:latin typeface="Artifakt ElementOfc" panose="020B0504020101020102" pitchFamily="34" charset="77"/>
                <a:cs typeface="Artifakt ElementOfc" panose="020B0504020101020102" pitchFamily="34" charset="77"/>
              </a:rPr>
              <a:t> to create accurate theses, recognize stages</a:t>
            </a:r>
          </a:p>
          <a:p>
            <a:r>
              <a:rPr lang="en-US" sz="1600">
                <a:latin typeface="Artifakt ElementOfc" panose="020B0504020101020102" pitchFamily="34" charset="77"/>
                <a:cs typeface="Artifakt ElementOfc" panose="020B0504020101020102" pitchFamily="34" charset="77"/>
              </a:rPr>
              <a:t> of the cyber-kill-chain and indicators of </a:t>
            </a:r>
          </a:p>
          <a:p>
            <a:r>
              <a:rPr lang="en-US" sz="1600">
                <a:latin typeface="Artifakt ElementOfc" panose="020B0504020101020102" pitchFamily="34" charset="77"/>
                <a:cs typeface="Artifakt ElementOfc" panose="020B0504020101020102" pitchFamily="34" charset="77"/>
              </a:rPr>
              <a:t> compromise/attack are essential to a </a:t>
            </a:r>
          </a:p>
          <a:p>
            <a:r>
              <a:rPr lang="en-US" sz="1600">
                <a:latin typeface="Artifakt ElementOfc" panose="020B0504020101020102" pitchFamily="34" charset="77"/>
                <a:cs typeface="Artifakt ElementOfc" panose="020B0504020101020102" pitchFamily="34" charset="77"/>
              </a:rPr>
              <a:t> successful hunt.</a:t>
            </a:r>
          </a:p>
          <a:p>
            <a:endParaRPr lang="en-US" sz="1600">
              <a:latin typeface="Artifakt ElementOfc" panose="020B0504020101020102" pitchFamily="34" charset="77"/>
              <a:cs typeface="Artifakt ElementOfc" panose="020B0504020101020102" pitchFamily="34" charset="77"/>
            </a:endParaRPr>
          </a:p>
          <a:p>
            <a:endParaRPr lang="en-US" sz="1600">
              <a:latin typeface="Artifakt ElementOfc" panose="020B0504020101020102" pitchFamily="34" charset="77"/>
              <a:cs typeface="Artifakt ElementOfc" panose="020B0504020101020102" pitchFamily="34" charset="77"/>
            </a:endParaRPr>
          </a:p>
          <a:p>
            <a:r>
              <a:rPr lang="en-US" sz="1600">
                <a:latin typeface="Artifakt ElementOfc" panose="020B0504020101020102" pitchFamily="34" charset="77"/>
                <a:cs typeface="Artifakt ElementOfc" panose="020B0504020101020102" pitchFamily="34" charset="77"/>
              </a:rPr>
              <a:t> “Your hands can’t hit what your eyes </a:t>
            </a:r>
          </a:p>
          <a:p>
            <a:r>
              <a:rPr lang="en-US" sz="1600">
                <a:latin typeface="Artifakt ElementOfc" panose="020B0504020101020102" pitchFamily="34" charset="77"/>
                <a:cs typeface="Artifakt ElementOfc" panose="020B0504020101020102" pitchFamily="34" charset="77"/>
              </a:rPr>
              <a:t>   can’t see.”  - Cassius Clay</a:t>
            </a:r>
          </a:p>
          <a:p>
            <a:endParaRPr lang="en-US" sz="1600">
              <a:latin typeface="Artifakt ElementOfc" panose="020B0504020101020102" pitchFamily="34" charset="77"/>
              <a:cs typeface="Artifakt ElementOfc" panose="020B0504020101020102" pitchFamily="34" charset="77"/>
            </a:endParaRPr>
          </a:p>
          <a:p>
            <a:r>
              <a:rPr lang="en-US" sz="1600">
                <a:latin typeface="Artifakt ElementOfc" panose="020B0504020101020102" pitchFamily="34" charset="77"/>
                <a:cs typeface="Artifakt ElementOfc" panose="020B0504020101020102" pitchFamily="34" charset="77"/>
              </a:rPr>
              <a:t>  </a:t>
            </a:r>
          </a:p>
          <a:p>
            <a:r>
              <a:rPr lang="en-US" sz="1600">
                <a:latin typeface="Artifakt ElementOfc" panose="020B0504020101020102" pitchFamily="34" charset="77"/>
                <a:cs typeface="Artifakt ElementOfc" panose="020B0504020101020102" pitchFamily="34" charset="77"/>
              </a:rPr>
              <a:t> </a:t>
            </a:r>
          </a:p>
          <a:p>
            <a:r>
              <a:rPr lang="en-US" sz="1600">
                <a:latin typeface="Artifakt ElementOfc" panose="020B0504020101020102" pitchFamily="34" charset="77"/>
                <a:cs typeface="Artifakt ElementOfc" panose="020B0504020101020102" pitchFamily="34" charset="77"/>
              </a:rPr>
              <a:t>   </a:t>
            </a:r>
          </a:p>
          <a:p>
            <a:r>
              <a:rPr lang="en-US" sz="1600">
                <a:latin typeface="Artifakt ElementOfc" panose="020B0504020101020102" pitchFamily="34" charset="77"/>
                <a:cs typeface="Artifakt ElementOfc" panose="020B0504020101020102" pitchFamily="34" charset="77"/>
              </a:rPr>
              <a:t> </a:t>
            </a:r>
          </a:p>
          <a:p>
            <a:r>
              <a:rPr lang="en-US" sz="1600">
                <a:latin typeface="Artifakt ElementOfc" panose="020B0504020101020102" pitchFamily="34" charset="77"/>
                <a:cs typeface="Artifakt ElementOfc" panose="020B0504020101020102" pitchFamily="34" charset="77"/>
              </a:rPr>
              <a:t> </a:t>
            </a:r>
          </a:p>
          <a:p>
            <a:r>
              <a:rPr lang="en-US" sz="1600">
                <a:latin typeface="Artifakt ElementOfc" panose="020B0504020101020102" pitchFamily="34" charset="77"/>
                <a:cs typeface="Artifakt ElementOfc" panose="020B0504020101020102" pitchFamily="34" charset="77"/>
              </a:rPr>
              <a:t>  </a:t>
            </a:r>
          </a:p>
          <a:p>
            <a:endParaRPr lang="en-US" sz="1600">
              <a:latin typeface="Artifakt ElementOfc" panose="020B0504020101020102" pitchFamily="34" charset="77"/>
              <a:cs typeface="Artifakt ElementOfc" panose="020B0504020101020102" pitchFamily="34" charset="77"/>
            </a:endParaRPr>
          </a:p>
          <a:p>
            <a:r>
              <a:rPr lang="en-US" sz="1600">
                <a:latin typeface="Artifakt ElementOfc" panose="020B0504020101020102" pitchFamily="34" charset="77"/>
                <a:cs typeface="Artifakt ElementOfc" panose="020B0504020101020102" pitchFamily="34" charset="77"/>
              </a:rPr>
              <a:t> </a:t>
            </a:r>
          </a:p>
          <a:p>
            <a:endParaRPr lang="en-US"/>
          </a:p>
          <a:p>
            <a:endParaRPr lang="en-US"/>
          </a:p>
        </p:txBody>
      </p:sp>
    </p:spTree>
    <p:extLst>
      <p:ext uri="{BB962C8B-B14F-4D97-AF65-F5344CB8AC3E}">
        <p14:creationId xmlns:p14="http://schemas.microsoft.com/office/powerpoint/2010/main" val="1584378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2651A4-9E93-D645-8F45-C822DB8C688A}"/>
              </a:ext>
            </a:extLst>
          </p:cNvPr>
          <p:cNvSpPr>
            <a:spLocks noGrp="1"/>
          </p:cNvSpPr>
          <p:nvPr>
            <p:ph type="subTitle" idx="1"/>
          </p:nvPr>
        </p:nvSpPr>
        <p:spPr/>
        <p:txBody>
          <a:bodyPr/>
          <a:lstStyle/>
          <a:p>
            <a:endParaRPr lang="en-US"/>
          </a:p>
        </p:txBody>
      </p:sp>
      <p:pic>
        <p:nvPicPr>
          <p:cNvPr id="5" name="Picture 4" descr="A close up of a card&#10;&#10;Description automatically generated">
            <a:extLst>
              <a:ext uri="{FF2B5EF4-FFF2-40B4-BE49-F238E27FC236}">
                <a16:creationId xmlns:a16="http://schemas.microsoft.com/office/drawing/2014/main" id="{24EA29D7-ADAC-6D42-92CC-627597AE1AE3}"/>
              </a:ext>
            </a:extLst>
          </p:cNvPr>
          <p:cNvPicPr>
            <a:picLocks noChangeAspect="1"/>
          </p:cNvPicPr>
          <p:nvPr/>
        </p:nvPicPr>
        <p:blipFill rotWithShape="1">
          <a:blip r:embed="rId2"/>
          <a:srcRect b="6392"/>
          <a:stretch/>
        </p:blipFill>
        <p:spPr>
          <a:xfrm>
            <a:off x="366644" y="387498"/>
            <a:ext cx="5175416" cy="4232209"/>
          </a:xfrm>
          <a:prstGeom prst="rect">
            <a:avLst/>
          </a:prstGeom>
          <a:ln>
            <a:noFill/>
          </a:ln>
          <a:effectLst>
            <a:softEdge rad="112500"/>
          </a:effectLst>
        </p:spPr>
      </p:pic>
      <p:sp>
        <p:nvSpPr>
          <p:cNvPr id="6" name="Rectangle 5">
            <a:extLst>
              <a:ext uri="{FF2B5EF4-FFF2-40B4-BE49-F238E27FC236}">
                <a16:creationId xmlns:a16="http://schemas.microsoft.com/office/drawing/2014/main" id="{944C77F7-C2E9-444B-A8EB-C2A7C8B33768}"/>
              </a:ext>
            </a:extLst>
          </p:cNvPr>
          <p:cNvSpPr/>
          <p:nvPr/>
        </p:nvSpPr>
        <p:spPr>
          <a:xfrm>
            <a:off x="3973650" y="135127"/>
            <a:ext cx="4265911"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“PYRAMID OF PAIN”</a:t>
            </a:r>
          </a:p>
        </p:txBody>
      </p:sp>
      <p:pic>
        <p:nvPicPr>
          <p:cNvPr id="8" name="Picture 7" descr="A picture containing person, man, holding, orange&#10;&#10;Description automatically generated">
            <a:extLst>
              <a:ext uri="{FF2B5EF4-FFF2-40B4-BE49-F238E27FC236}">
                <a16:creationId xmlns:a16="http://schemas.microsoft.com/office/drawing/2014/main" id="{A9F54375-B256-2741-8A43-2143505C6441}"/>
              </a:ext>
            </a:extLst>
          </p:cNvPr>
          <p:cNvPicPr>
            <a:picLocks noChangeAspect="1"/>
          </p:cNvPicPr>
          <p:nvPr/>
        </p:nvPicPr>
        <p:blipFill>
          <a:blip r:embed="rId3"/>
          <a:stretch>
            <a:fillRect/>
          </a:stretch>
        </p:blipFill>
        <p:spPr>
          <a:xfrm>
            <a:off x="5292816" y="1338201"/>
            <a:ext cx="3101376" cy="2624538"/>
          </a:xfrm>
          <a:prstGeom prst="rect">
            <a:avLst/>
          </a:prstGeom>
          <a:ln>
            <a:noFill/>
          </a:ln>
          <a:effectLst>
            <a:softEdge rad="112500"/>
          </a:effectLst>
        </p:spPr>
      </p:pic>
      <p:sp>
        <p:nvSpPr>
          <p:cNvPr id="9" name="Rectangle 8">
            <a:extLst>
              <a:ext uri="{FF2B5EF4-FFF2-40B4-BE49-F238E27FC236}">
                <a16:creationId xmlns:a16="http://schemas.microsoft.com/office/drawing/2014/main" id="{F77D1CAC-2CE7-FF40-A2B3-8D3BE0F681E0}"/>
              </a:ext>
            </a:extLst>
          </p:cNvPr>
          <p:cNvSpPr/>
          <p:nvPr/>
        </p:nvSpPr>
        <p:spPr>
          <a:xfrm>
            <a:off x="5504614" y="3839529"/>
            <a:ext cx="2541080" cy="400110"/>
          </a:xfrm>
          <a:prstGeom prst="rect">
            <a:avLst/>
          </a:prstGeom>
          <a:noFill/>
        </p:spPr>
        <p:txBody>
          <a:bodyPr wrap="none" lIns="91440" tIns="45720" rIns="91440" bIns="45720">
            <a:spAutoFit/>
          </a:bodyPr>
          <a:lstStyle/>
          <a:p>
            <a:pPr algn="ctr"/>
            <a:r>
              <a:rPr lang="en-US" sz="2000" b="1" dirty="0">
                <a:ln w="6600">
                  <a:solidFill>
                    <a:schemeClr val="accent2"/>
                  </a:solidFill>
                  <a:prstDash val="solid"/>
                </a:ln>
                <a:solidFill>
                  <a:srgbClr val="FFFFFF"/>
                </a:solidFill>
                <a:effectLst>
                  <a:outerShdw dist="38100" dir="2700000" algn="tl" rotWithShape="0">
                    <a:schemeClr val="accent2"/>
                  </a:outerShdw>
                </a:effectLst>
              </a:rPr>
              <a:t>HACKERS BE LIKE</a:t>
            </a:r>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7689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1E4319-DE4D-CF43-A23B-1C4BAC4BCCFF}"/>
              </a:ext>
            </a:extLst>
          </p:cNvPr>
          <p:cNvSpPr>
            <a:spLocks noGrp="1"/>
          </p:cNvSpPr>
          <p:nvPr>
            <p:ph type="subTitle" idx="1"/>
          </p:nvPr>
        </p:nvSpPr>
        <p:spPr/>
        <p:txBody>
          <a:bodyPr/>
          <a:lstStyle/>
          <a:p>
            <a:endParaRPr lang="en-US"/>
          </a:p>
        </p:txBody>
      </p:sp>
      <p:pic>
        <p:nvPicPr>
          <p:cNvPr id="5" name="Picture 4" descr="A picture containing drawing&#10;&#10;Description automatically generated">
            <a:extLst>
              <a:ext uri="{FF2B5EF4-FFF2-40B4-BE49-F238E27FC236}">
                <a16:creationId xmlns:a16="http://schemas.microsoft.com/office/drawing/2014/main" id="{25F7B39E-B864-1E4C-96B6-17C9B84582E3}"/>
              </a:ext>
            </a:extLst>
          </p:cNvPr>
          <p:cNvPicPr>
            <a:picLocks noChangeAspect="1"/>
          </p:cNvPicPr>
          <p:nvPr/>
        </p:nvPicPr>
        <p:blipFill>
          <a:blip r:embed="rId2"/>
          <a:stretch>
            <a:fillRect/>
          </a:stretch>
        </p:blipFill>
        <p:spPr>
          <a:xfrm>
            <a:off x="380143" y="3219506"/>
            <a:ext cx="3078674" cy="1575362"/>
          </a:xfrm>
          <a:prstGeom prst="rect">
            <a:avLst/>
          </a:prstGeom>
        </p:spPr>
      </p:pic>
      <p:sp>
        <p:nvSpPr>
          <p:cNvPr id="6" name="Rectangle 5">
            <a:extLst>
              <a:ext uri="{FF2B5EF4-FFF2-40B4-BE49-F238E27FC236}">
                <a16:creationId xmlns:a16="http://schemas.microsoft.com/office/drawing/2014/main" id="{4CB6D70A-9C35-3E41-966A-A39D58E29CF1}"/>
              </a:ext>
            </a:extLst>
          </p:cNvPr>
          <p:cNvSpPr/>
          <p:nvPr/>
        </p:nvSpPr>
        <p:spPr>
          <a:xfrm>
            <a:off x="380143" y="2813652"/>
            <a:ext cx="2935419" cy="400110"/>
          </a:xfrm>
          <a:prstGeom prst="rect">
            <a:avLst/>
          </a:prstGeom>
          <a:noFill/>
        </p:spPr>
        <p:txBody>
          <a:bodyPr wrap="none" lIns="91440" tIns="45720" rIns="91440" bIns="45720">
            <a:spAutoFit/>
          </a:bodyPr>
          <a:lstStyle/>
          <a:p>
            <a:pPr algn="ct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Cyber “Unalive” Chain</a:t>
            </a:r>
          </a:p>
        </p:txBody>
      </p:sp>
      <p:pic>
        <p:nvPicPr>
          <p:cNvPr id="8" name="Picture 7">
            <a:extLst>
              <a:ext uri="{FF2B5EF4-FFF2-40B4-BE49-F238E27FC236}">
                <a16:creationId xmlns:a16="http://schemas.microsoft.com/office/drawing/2014/main" id="{CF78166E-05A8-5641-ACC7-E8FD3A15494A}"/>
              </a:ext>
            </a:extLst>
          </p:cNvPr>
          <p:cNvPicPr>
            <a:picLocks noChangeAspect="1"/>
          </p:cNvPicPr>
          <p:nvPr/>
        </p:nvPicPr>
        <p:blipFill>
          <a:blip r:embed="rId3"/>
          <a:stretch>
            <a:fillRect/>
          </a:stretch>
        </p:blipFill>
        <p:spPr>
          <a:xfrm>
            <a:off x="394280" y="348632"/>
            <a:ext cx="2921281" cy="2498311"/>
          </a:xfrm>
          <a:prstGeom prst="rect">
            <a:avLst/>
          </a:prstGeom>
          <a:ln>
            <a:noFill/>
          </a:ln>
          <a:effectLst>
            <a:softEdge rad="112500"/>
          </a:effectLst>
        </p:spPr>
      </p:pic>
      <p:sp>
        <p:nvSpPr>
          <p:cNvPr id="11" name="Rounded Rectangle 10">
            <a:extLst>
              <a:ext uri="{FF2B5EF4-FFF2-40B4-BE49-F238E27FC236}">
                <a16:creationId xmlns:a16="http://schemas.microsoft.com/office/drawing/2014/main" id="{2B047188-C1F5-7740-8F11-43C02EA38160}"/>
              </a:ext>
            </a:extLst>
          </p:cNvPr>
          <p:cNvSpPr/>
          <p:nvPr/>
        </p:nvSpPr>
        <p:spPr>
          <a:xfrm>
            <a:off x="5242266" y="929310"/>
            <a:ext cx="1666536" cy="580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Domain</a:t>
            </a:r>
          </a:p>
        </p:txBody>
      </p:sp>
      <p:sp>
        <p:nvSpPr>
          <p:cNvPr id="12" name="Rounded Rectangle 11">
            <a:extLst>
              <a:ext uri="{FF2B5EF4-FFF2-40B4-BE49-F238E27FC236}">
                <a16:creationId xmlns:a16="http://schemas.microsoft.com/office/drawing/2014/main" id="{209AB483-D596-444F-B8E8-6A2B041066AA}"/>
              </a:ext>
            </a:extLst>
          </p:cNvPr>
          <p:cNvSpPr/>
          <p:nvPr/>
        </p:nvSpPr>
        <p:spPr>
          <a:xfrm>
            <a:off x="3904360" y="1765188"/>
            <a:ext cx="1162235" cy="48502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Network</a:t>
            </a:r>
          </a:p>
        </p:txBody>
      </p:sp>
      <p:sp>
        <p:nvSpPr>
          <p:cNvPr id="13" name="Rounded Rectangle 12">
            <a:extLst>
              <a:ext uri="{FF2B5EF4-FFF2-40B4-BE49-F238E27FC236}">
                <a16:creationId xmlns:a16="http://schemas.microsoft.com/office/drawing/2014/main" id="{E68A1608-86D3-AD4A-A51A-01CC58BF90E8}"/>
              </a:ext>
            </a:extLst>
          </p:cNvPr>
          <p:cNvSpPr/>
          <p:nvPr/>
        </p:nvSpPr>
        <p:spPr>
          <a:xfrm>
            <a:off x="5495158" y="1765188"/>
            <a:ext cx="1162235" cy="48502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Host</a:t>
            </a:r>
          </a:p>
        </p:txBody>
      </p:sp>
      <p:sp>
        <p:nvSpPr>
          <p:cNvPr id="14" name="Rounded Rectangle 13">
            <a:extLst>
              <a:ext uri="{FF2B5EF4-FFF2-40B4-BE49-F238E27FC236}">
                <a16:creationId xmlns:a16="http://schemas.microsoft.com/office/drawing/2014/main" id="{978D3E99-9702-734E-94AF-922D4D4B798C}"/>
              </a:ext>
            </a:extLst>
          </p:cNvPr>
          <p:cNvSpPr/>
          <p:nvPr/>
        </p:nvSpPr>
        <p:spPr>
          <a:xfrm>
            <a:off x="6981243" y="1765189"/>
            <a:ext cx="1280161" cy="48502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Application</a:t>
            </a:r>
          </a:p>
        </p:txBody>
      </p:sp>
      <p:sp>
        <p:nvSpPr>
          <p:cNvPr id="15" name="Rounded Rectangle 14">
            <a:extLst>
              <a:ext uri="{FF2B5EF4-FFF2-40B4-BE49-F238E27FC236}">
                <a16:creationId xmlns:a16="http://schemas.microsoft.com/office/drawing/2014/main" id="{754642EF-F13C-994C-A6F8-DD498867DE80}"/>
              </a:ext>
            </a:extLst>
          </p:cNvPr>
          <p:cNvSpPr/>
          <p:nvPr/>
        </p:nvSpPr>
        <p:spPr>
          <a:xfrm>
            <a:off x="3840480" y="2571750"/>
            <a:ext cx="1327868" cy="16424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PCAP</a:t>
            </a:r>
          </a:p>
          <a:p>
            <a:pPr algn="ctr"/>
            <a:r>
              <a:rPr lang="en-US" dirty="0"/>
              <a:t>Flows</a:t>
            </a:r>
          </a:p>
          <a:p>
            <a:pPr algn="ctr"/>
            <a:r>
              <a:rPr lang="en-US" dirty="0"/>
              <a:t>Proxies</a:t>
            </a:r>
          </a:p>
          <a:p>
            <a:pPr algn="ctr"/>
            <a:r>
              <a:rPr lang="en-US" dirty="0"/>
              <a:t>DNS </a:t>
            </a:r>
          </a:p>
        </p:txBody>
      </p:sp>
      <p:sp>
        <p:nvSpPr>
          <p:cNvPr id="16" name="Rounded Rectangle 15">
            <a:extLst>
              <a:ext uri="{FF2B5EF4-FFF2-40B4-BE49-F238E27FC236}">
                <a16:creationId xmlns:a16="http://schemas.microsoft.com/office/drawing/2014/main" id="{45B2B34E-93D7-3A48-94E2-CA084382AD54}"/>
              </a:ext>
            </a:extLst>
          </p:cNvPr>
          <p:cNvSpPr/>
          <p:nvPr/>
        </p:nvSpPr>
        <p:spPr>
          <a:xfrm>
            <a:off x="5411600" y="2571749"/>
            <a:ext cx="1327868" cy="16424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System:</a:t>
            </a:r>
          </a:p>
          <a:p>
            <a:pPr algn="ctr"/>
            <a:r>
              <a:rPr lang="en-US" dirty="0"/>
              <a:t>Events</a:t>
            </a:r>
          </a:p>
          <a:p>
            <a:pPr algn="ctr"/>
            <a:r>
              <a:rPr lang="en-US" dirty="0"/>
              <a:t>Files</a:t>
            </a:r>
          </a:p>
          <a:p>
            <a:pPr algn="ctr"/>
            <a:r>
              <a:rPr lang="en-US" dirty="0"/>
              <a:t>Autoruns</a:t>
            </a:r>
          </a:p>
        </p:txBody>
      </p:sp>
      <p:sp>
        <p:nvSpPr>
          <p:cNvPr id="17" name="Rounded Rectangle 16">
            <a:extLst>
              <a:ext uri="{FF2B5EF4-FFF2-40B4-BE49-F238E27FC236}">
                <a16:creationId xmlns:a16="http://schemas.microsoft.com/office/drawing/2014/main" id="{F8F0FD9F-592D-504F-AB29-4167536318BE}"/>
              </a:ext>
            </a:extLst>
          </p:cNvPr>
          <p:cNvSpPr/>
          <p:nvPr/>
        </p:nvSpPr>
        <p:spPr>
          <a:xfrm>
            <a:off x="6982721" y="2585481"/>
            <a:ext cx="1327868" cy="16424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Logs:</a:t>
            </a:r>
          </a:p>
          <a:p>
            <a:pPr algn="ctr"/>
            <a:r>
              <a:rPr lang="en-US" dirty="0"/>
              <a:t>DB</a:t>
            </a:r>
          </a:p>
          <a:p>
            <a:pPr algn="ctr"/>
            <a:r>
              <a:rPr lang="en-US" dirty="0" err="1"/>
              <a:t>AuthN</a:t>
            </a:r>
            <a:endParaRPr lang="en-US" dirty="0"/>
          </a:p>
          <a:p>
            <a:pPr algn="ctr"/>
            <a:r>
              <a:rPr lang="en-US" dirty="0"/>
              <a:t>Alerts</a:t>
            </a:r>
          </a:p>
        </p:txBody>
      </p:sp>
    </p:spTree>
    <p:extLst>
      <p:ext uri="{BB962C8B-B14F-4D97-AF65-F5344CB8AC3E}">
        <p14:creationId xmlns:p14="http://schemas.microsoft.com/office/powerpoint/2010/main" val="1625674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19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45 Minutes</a:t>
            </a:r>
            <a:endParaRPr/>
          </a:p>
        </p:txBody>
      </p:sp>
      <p:sp>
        <p:nvSpPr>
          <p:cNvPr id="3502" name="Google Shape;3502;p192"/>
          <p:cNvSpPr txBox="1">
            <a:spLocks noGrp="1"/>
          </p:cNvSpPr>
          <p:nvPr>
            <p:ph type="title" idx="2"/>
          </p:nvPr>
        </p:nvSpPr>
        <p:spPr>
          <a:xfrm>
            <a:off x="273900" y="1042875"/>
            <a:ext cx="88701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Investigation Analysis Escalation</a:t>
            </a:r>
            <a:endParaRPr>
              <a:latin typeface="Roboto Light"/>
              <a:ea typeface="Roboto Light"/>
              <a:cs typeface="Roboto Light"/>
              <a:sym typeface="Roboto Light"/>
            </a:endParaRPr>
          </a:p>
          <a:p>
            <a:pPr marL="0" marR="1188720" lvl="0" indent="0" algn="l" rtl="0">
              <a:lnSpc>
                <a:spcPct val="115000"/>
              </a:lnSpc>
              <a:spcBef>
                <a:spcPts val="800"/>
              </a:spcBef>
              <a:spcAft>
                <a:spcPts val="0"/>
              </a:spcAft>
              <a:buNone/>
            </a:pPr>
            <a:r>
              <a:rPr lang="en" sz="1800">
                <a:latin typeface="Roboto Light"/>
                <a:ea typeface="Roboto Light"/>
                <a:cs typeface="Roboto Light"/>
                <a:sym typeface="Roboto Light"/>
              </a:rPr>
              <a:t>In this activity, you will strengthen your knowledge of concepts related to intelligence gathering and incidence response as part of the ESM process. </a:t>
            </a:r>
            <a:endParaRPr sz="1800">
              <a:latin typeface="Roboto Light"/>
              <a:ea typeface="Roboto Light"/>
              <a:cs typeface="Roboto Light"/>
              <a:sym typeface="Roboto Light"/>
            </a:endParaRPr>
          </a:p>
          <a:p>
            <a:pPr marL="0" marR="1188720" lvl="0" indent="0" algn="l" rtl="0">
              <a:lnSpc>
                <a:spcPct val="115000"/>
              </a:lnSpc>
              <a:spcBef>
                <a:spcPts val="1000"/>
              </a:spcBef>
              <a:spcAft>
                <a:spcPts val="0"/>
              </a:spcAft>
              <a:buNone/>
            </a:pPr>
            <a:r>
              <a:rPr lang="en" sz="1800">
                <a:latin typeface="Roboto Light"/>
                <a:ea typeface="Roboto Light"/>
                <a:cs typeface="Roboto Light"/>
                <a:sym typeface="Roboto Light"/>
              </a:rPr>
              <a:t>Use any tool you've learned to hunt for a malicious threat and create a threat intelligence card.  </a:t>
            </a:r>
            <a:endParaRPr sz="1800">
              <a:latin typeface="Roboto Light"/>
              <a:ea typeface="Roboto Light"/>
              <a:cs typeface="Roboto Light"/>
              <a:sym typeface="Roboto Light"/>
            </a:endParaRPr>
          </a:p>
        </p:txBody>
      </p:sp>
      <p:sp>
        <p:nvSpPr>
          <p:cNvPr id="3503" name="Google Shape;3503;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19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3514" name="Google Shape;3514;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518"/>
        <p:cNvGrpSpPr/>
        <p:nvPr/>
      </p:nvGrpSpPr>
      <p:grpSpPr>
        <a:xfrm>
          <a:off x="0" y="0"/>
          <a:ext cx="0" cy="0"/>
          <a:chOff x="0" y="0"/>
          <a:chExt cx="0" cy="0"/>
        </a:xfrm>
      </p:grpSpPr>
      <p:sp>
        <p:nvSpPr>
          <p:cNvPr id="3519" name="Google Shape;3519;p195"/>
          <p:cNvSpPr/>
          <p:nvPr/>
        </p:nvSpPr>
        <p:spPr>
          <a:xfrm>
            <a:off x="398725" y="2303725"/>
            <a:ext cx="8151600" cy="178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Unit 12 Personal Azure Accounts </a:t>
            </a:r>
            <a:endParaRPr/>
          </a:p>
        </p:txBody>
      </p:sp>
      <p:sp>
        <p:nvSpPr>
          <p:cNvPr id="3521" name="Google Shape;3521;p1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upcoming Cloud Security and Project Week units, you will need your own </a:t>
            </a:r>
            <a:r>
              <a:rPr lang="en" b="1"/>
              <a:t>individual Azure accounts</a:t>
            </a:r>
            <a:r>
              <a:rPr lang="en"/>
              <a:t>. </a:t>
            </a:r>
            <a:br>
              <a:rPr lang="en"/>
            </a:br>
            <a:br>
              <a:rPr lang="en"/>
            </a:br>
            <a:r>
              <a:rPr lang="en"/>
              <a:t>You will not be using the cyberxsecurity accounts </a:t>
            </a:r>
            <a:endParaRPr/>
          </a:p>
        </p:txBody>
      </p:sp>
      <p:sp>
        <p:nvSpPr>
          <p:cNvPr id="3522" name="Google Shape;3522;p1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23" name="Google Shape;3523;p195"/>
          <p:cNvSpPr txBox="1">
            <a:spLocks noGrp="1"/>
          </p:cNvSpPr>
          <p:nvPr>
            <p:ph type="body" idx="3"/>
          </p:nvPr>
        </p:nvSpPr>
        <p:spPr>
          <a:xfrm>
            <a:off x="175" y="2235325"/>
            <a:ext cx="9144000" cy="2630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br>
              <a:rPr lang="en" sz="2000"/>
            </a:br>
            <a:r>
              <a:rPr lang="en" sz="2000"/>
              <a:t> Refer to the following guide:</a:t>
            </a:r>
            <a:endParaRPr sz="2000"/>
          </a:p>
          <a:p>
            <a:pPr marL="0" lvl="0" indent="0" algn="l" rtl="0">
              <a:spcBef>
                <a:spcPts val="800"/>
              </a:spcBef>
              <a:spcAft>
                <a:spcPts val="800"/>
              </a:spcAft>
              <a:buNone/>
            </a:pPr>
            <a:br>
              <a:rPr lang="en" sz="2000"/>
            </a:br>
            <a:r>
              <a:rPr lang="en" sz="2000"/>
              <a:t> </a:t>
            </a:r>
            <a:r>
              <a:rPr lang="en" sz="2000" u="sng">
                <a:solidFill>
                  <a:schemeClr val="hlink"/>
                </a:solidFill>
                <a:hlinkClick r:id="rId3"/>
              </a:rPr>
              <a:t>Personal Azure Account Set Up Guide</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85"/>
        <p:cNvGrpSpPr/>
        <p:nvPr/>
      </p:nvGrpSpPr>
      <p:grpSpPr>
        <a:xfrm>
          <a:off x="0" y="0"/>
          <a:ext cx="0" cy="0"/>
          <a:chOff x="0" y="0"/>
          <a:chExt cx="0" cy="0"/>
        </a:xfrm>
      </p:grpSpPr>
      <p:pic>
        <p:nvPicPr>
          <p:cNvPr id="3086" name="Google Shape;3086;p162"/>
          <p:cNvPicPr preferRelativeResize="0"/>
          <p:nvPr/>
        </p:nvPicPr>
        <p:blipFill>
          <a:blip r:embed="rId3">
            <a:alphaModFix/>
          </a:blip>
          <a:stretch>
            <a:fillRect/>
          </a:stretch>
        </p:blipFill>
        <p:spPr>
          <a:xfrm>
            <a:off x="-12300" y="548"/>
            <a:ext cx="9143997" cy="5142427"/>
          </a:xfrm>
          <a:prstGeom prst="rect">
            <a:avLst/>
          </a:prstGeom>
          <a:noFill/>
          <a:ln>
            <a:noFill/>
          </a:ln>
        </p:spPr>
      </p:pic>
      <p:sp>
        <p:nvSpPr>
          <p:cNvPr id="3087" name="Google Shape;308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Firewall Recap</a:t>
            </a:r>
            <a:endParaRPr>
              <a:solidFill>
                <a:srgbClr val="FFFFFF"/>
              </a:solidFill>
            </a:endParaRPr>
          </a:p>
        </p:txBody>
      </p:sp>
      <p:sp>
        <p:nvSpPr>
          <p:cNvPr id="3088" name="Google Shape;3088;p162"/>
          <p:cNvSpPr txBox="1">
            <a:spLocks noGrp="1"/>
          </p:cNvSpPr>
          <p:nvPr>
            <p:ph type="body" idx="3"/>
          </p:nvPr>
        </p:nvSpPr>
        <p:spPr>
          <a:xfrm>
            <a:off x="175" y="2127488"/>
            <a:ext cx="4784700" cy="22998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Clr>
                <a:srgbClr val="FFD966"/>
              </a:buClr>
              <a:buSzPts val="1400"/>
              <a:buChar char="●"/>
            </a:pPr>
            <a:r>
              <a:rPr lang="en">
                <a:solidFill>
                  <a:schemeClr val="lt1"/>
                </a:solidFill>
              </a:rPr>
              <a:t>Firewalls do have limitations. They can be easily fooled through packet manipulation by clever hackers.</a:t>
            </a:r>
            <a:endParaRPr>
              <a:solidFill>
                <a:schemeClr val="lt1"/>
              </a:solidFill>
            </a:endParaRPr>
          </a:p>
          <a:p>
            <a:pPr marL="457200" lvl="0" indent="-203200" algn="l" rtl="0">
              <a:lnSpc>
                <a:spcPct val="115000"/>
              </a:lnSpc>
              <a:spcBef>
                <a:spcPts val="1000"/>
              </a:spcBef>
              <a:spcAft>
                <a:spcPts val="0"/>
              </a:spcAft>
              <a:buClr>
                <a:srgbClr val="FFD966"/>
              </a:buClr>
              <a:buSzPts val="1400"/>
              <a:buChar char="●"/>
            </a:pPr>
            <a:r>
              <a:rPr lang="en">
                <a:solidFill>
                  <a:schemeClr val="lt1"/>
                </a:solidFill>
              </a:rPr>
              <a:t>For example, attackers can send malicious data through a firewall by hijacking or impersonating a trusted machine. </a:t>
            </a:r>
            <a:endParaRPr>
              <a:solidFill>
                <a:schemeClr val="lt1"/>
              </a:solidFill>
            </a:endParaRPr>
          </a:p>
          <a:p>
            <a:pPr marL="457200" lvl="0" indent="0" algn="l" rtl="0">
              <a:lnSpc>
                <a:spcPct val="115000"/>
              </a:lnSpc>
              <a:spcBef>
                <a:spcPts val="1000"/>
              </a:spcBef>
              <a:spcAft>
                <a:spcPts val="0"/>
              </a:spcAft>
              <a:buNone/>
            </a:pPr>
            <a:r>
              <a:rPr lang="en">
                <a:solidFill>
                  <a:schemeClr val="lt1"/>
                </a:solidFill>
              </a:rPr>
              <a:t>This is why it's crucial to have an effective defense in depth methodology to help protect sensitive data.</a:t>
            </a:r>
            <a:endParaRPr>
              <a:solidFill>
                <a:schemeClr val="lt1"/>
              </a:solidFill>
            </a:endParaRPr>
          </a:p>
          <a:p>
            <a:pPr marL="457200" lvl="0" indent="0" algn="l" rtl="0">
              <a:lnSpc>
                <a:spcPct val="115000"/>
              </a:lnSpc>
              <a:spcBef>
                <a:spcPts val="1000"/>
              </a:spcBef>
              <a:spcAft>
                <a:spcPts val="1000"/>
              </a:spcAft>
              <a:buNone/>
            </a:pPr>
            <a:endParaRPr>
              <a:solidFill>
                <a:srgbClr val="FFFFFF"/>
              </a:solidFill>
            </a:endParaRPr>
          </a:p>
        </p:txBody>
      </p:sp>
      <p:sp>
        <p:nvSpPr>
          <p:cNvPr id="3089" name="Google Shape;3089;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a:t>
            </a:fld>
            <a:endParaRPr sz="600">
              <a:solidFill>
                <a:srgbClr val="FFFFFF"/>
              </a:solidFill>
            </a:endParaRPr>
          </a:p>
        </p:txBody>
      </p:sp>
      <p:sp>
        <p:nvSpPr>
          <p:cNvPr id="3090" name="Google Shape;3090;p162"/>
          <p:cNvSpPr txBox="1">
            <a:spLocks noGrp="1"/>
          </p:cNvSpPr>
          <p:nvPr>
            <p:ph type="subTitle" idx="1"/>
          </p:nvPr>
        </p:nvSpPr>
        <p:spPr>
          <a:xfrm>
            <a:off x="0" y="675975"/>
            <a:ext cx="5834400" cy="1182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solidFill>
                  <a:srgbClr val="FFFFFF"/>
                </a:solidFill>
              </a:rPr>
              <a:t>Firewalls protect networks by making decisions based on rules. Firewalls are designed to allow traffic from trusted sources and block traffic from untrusted sources.</a:t>
            </a: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spcBef>
                <a:spcPts val="0"/>
              </a:spcBef>
              <a:spcAft>
                <a:spcPts val="0"/>
              </a:spcAft>
              <a:buNone/>
            </a:pPr>
            <a:endParaRPr sz="1700">
              <a:solidFill>
                <a:srgbClr val="FFFFFF"/>
              </a:solidFill>
            </a:endParaRPr>
          </a:p>
        </p:txBody>
      </p:sp>
      <p:cxnSp>
        <p:nvCxnSpPr>
          <p:cNvPr id="3091" name="Google Shape;3091;p162"/>
          <p:cNvCxnSpPr/>
          <p:nvPr/>
        </p:nvCxnSpPr>
        <p:spPr>
          <a:xfrm>
            <a:off x="274375" y="640080"/>
            <a:ext cx="8604300" cy="0"/>
          </a:xfrm>
          <a:prstGeom prst="straightConnector1">
            <a:avLst/>
          </a:prstGeom>
          <a:noFill/>
          <a:ln w="9525" cap="flat" cmpd="sng">
            <a:solidFill>
              <a:schemeClr val="dk2"/>
            </a:solidFill>
            <a:prstDash val="solid"/>
            <a:round/>
            <a:headEnd type="none" w="med" len="med"/>
            <a:tailEnd type="none" w="med" len="med"/>
          </a:ln>
        </p:spPr>
      </p:cxnSp>
      <p:cxnSp>
        <p:nvCxnSpPr>
          <p:cNvPr id="3092" name="Google Shape;3092;p162"/>
          <p:cNvCxnSpPr/>
          <p:nvPr/>
        </p:nvCxnSpPr>
        <p:spPr>
          <a:xfrm>
            <a:off x="274320" y="4906455"/>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3093" name="Google Shape;3093;p162"/>
          <p:cNvPicPr preferRelativeResize="0"/>
          <p:nvPr/>
        </p:nvPicPr>
        <p:blipFill>
          <a:blip r:embed="rId4">
            <a:alphaModFix/>
          </a:blip>
          <a:stretch>
            <a:fillRect/>
          </a:stretch>
        </p:blipFill>
        <p:spPr>
          <a:xfrm>
            <a:off x="4645000" y="818425"/>
            <a:ext cx="4235027" cy="3960424"/>
          </a:xfrm>
          <a:prstGeom prst="rect">
            <a:avLst/>
          </a:prstGeom>
          <a:noFill/>
          <a:ln>
            <a:noFill/>
          </a:ln>
        </p:spPr>
      </p:pic>
      <p:cxnSp>
        <p:nvCxnSpPr>
          <p:cNvPr id="3094" name="Google Shape;3094;p162"/>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095" name="Google Shape;3095;p162"/>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27"/>
        <p:cNvGrpSpPr/>
        <p:nvPr/>
      </p:nvGrpSpPr>
      <p:grpSpPr>
        <a:xfrm>
          <a:off x="0" y="0"/>
          <a:ext cx="0" cy="0"/>
          <a:chOff x="0" y="0"/>
          <a:chExt cx="0" cy="0"/>
        </a:xfrm>
      </p:grpSpPr>
      <p:sp>
        <p:nvSpPr>
          <p:cNvPr id="3528" name="Google Shape;3528;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99"/>
        <p:cNvGrpSpPr/>
        <p:nvPr/>
      </p:nvGrpSpPr>
      <p:grpSpPr>
        <a:xfrm>
          <a:off x="0" y="0"/>
          <a:ext cx="0" cy="0"/>
          <a:chOff x="0" y="0"/>
          <a:chExt cx="0" cy="0"/>
        </a:xfrm>
      </p:grpSpPr>
      <p:pic>
        <p:nvPicPr>
          <p:cNvPr id="3100" name="Google Shape;3100;p163"/>
          <p:cNvPicPr preferRelativeResize="0"/>
          <p:nvPr/>
        </p:nvPicPr>
        <p:blipFill>
          <a:blip r:embed="rId3">
            <a:alphaModFix/>
          </a:blip>
          <a:stretch>
            <a:fillRect/>
          </a:stretch>
        </p:blipFill>
        <p:spPr>
          <a:xfrm>
            <a:off x="-12300" y="550"/>
            <a:ext cx="9168602" cy="5142427"/>
          </a:xfrm>
          <a:prstGeom prst="rect">
            <a:avLst/>
          </a:prstGeom>
          <a:noFill/>
          <a:ln>
            <a:noFill/>
          </a:ln>
        </p:spPr>
      </p:pic>
      <p:cxnSp>
        <p:nvCxnSpPr>
          <p:cNvPr id="3101" name="Google Shape;3101;p163"/>
          <p:cNvCxnSpPr/>
          <p:nvPr/>
        </p:nvCxnSpPr>
        <p:spPr>
          <a:xfrm rot="5400000">
            <a:off x="3714925" y="3326050"/>
            <a:ext cx="590400" cy="0"/>
          </a:xfrm>
          <a:prstGeom prst="straightConnector1">
            <a:avLst/>
          </a:prstGeom>
          <a:noFill/>
          <a:ln w="76200" cap="flat" cmpd="sng">
            <a:solidFill>
              <a:srgbClr val="000000"/>
            </a:solidFill>
            <a:prstDash val="solid"/>
            <a:round/>
            <a:headEnd type="none" w="med" len="med"/>
            <a:tailEnd type="none" w="med" len="med"/>
          </a:ln>
        </p:spPr>
      </p:cxnSp>
      <p:sp>
        <p:nvSpPr>
          <p:cNvPr id="3102" name="Google Shape;3102;p163"/>
          <p:cNvSpPr/>
          <p:nvPr/>
        </p:nvSpPr>
        <p:spPr>
          <a:xfrm>
            <a:off x="3257875" y="1557600"/>
            <a:ext cx="1504500" cy="150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163"/>
          <p:cNvCxnSpPr/>
          <p:nvPr/>
        </p:nvCxnSpPr>
        <p:spPr>
          <a:xfrm>
            <a:off x="3041588" y="3731350"/>
            <a:ext cx="4893900" cy="0"/>
          </a:xfrm>
          <a:prstGeom prst="straightConnector1">
            <a:avLst/>
          </a:prstGeom>
          <a:noFill/>
          <a:ln w="76200" cap="flat" cmpd="sng">
            <a:solidFill>
              <a:srgbClr val="000000"/>
            </a:solidFill>
            <a:prstDash val="solid"/>
            <a:round/>
            <a:headEnd type="none" w="med" len="med"/>
            <a:tailEnd type="none" w="med" len="med"/>
          </a:ln>
        </p:spPr>
      </p:cxnSp>
      <p:cxnSp>
        <p:nvCxnSpPr>
          <p:cNvPr id="3104" name="Google Shape;3104;p16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105" name="Google Shape;3105;p163"/>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cxnSp>
        <p:nvCxnSpPr>
          <p:cNvPr id="3106" name="Google Shape;3106;p163"/>
          <p:cNvCxnSpPr/>
          <p:nvPr/>
        </p:nvCxnSpPr>
        <p:spPr>
          <a:xfrm>
            <a:off x="1235600" y="3392875"/>
            <a:ext cx="859800" cy="0"/>
          </a:xfrm>
          <a:prstGeom prst="straightConnector1">
            <a:avLst/>
          </a:prstGeom>
          <a:noFill/>
          <a:ln w="76200" cap="flat" cmpd="sng">
            <a:solidFill>
              <a:srgbClr val="000000"/>
            </a:solidFill>
            <a:prstDash val="solid"/>
            <a:round/>
            <a:headEnd type="none" w="med" len="med"/>
            <a:tailEnd type="none" w="med" len="med"/>
          </a:ln>
        </p:spPr>
      </p:cxnSp>
      <p:cxnSp>
        <p:nvCxnSpPr>
          <p:cNvPr id="3107" name="Google Shape;3107;p163"/>
          <p:cNvCxnSpPr/>
          <p:nvPr/>
        </p:nvCxnSpPr>
        <p:spPr>
          <a:xfrm>
            <a:off x="1159400" y="4278700"/>
            <a:ext cx="859800" cy="0"/>
          </a:xfrm>
          <a:prstGeom prst="straightConnector1">
            <a:avLst/>
          </a:prstGeom>
          <a:noFill/>
          <a:ln w="76200" cap="flat" cmpd="sng">
            <a:solidFill>
              <a:srgbClr val="000000"/>
            </a:solidFill>
            <a:prstDash val="solid"/>
            <a:round/>
            <a:headEnd type="none" w="med" len="med"/>
            <a:tailEnd type="none" w="med" len="med"/>
          </a:ln>
        </p:spPr>
      </p:cxnSp>
      <p:sp>
        <p:nvSpPr>
          <p:cNvPr id="3108" name="Google Shape;3108;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IDS Recap</a:t>
            </a:r>
            <a:endParaRPr>
              <a:solidFill>
                <a:srgbClr val="FFFFFF"/>
              </a:solidFill>
            </a:endParaRPr>
          </a:p>
        </p:txBody>
      </p:sp>
      <p:sp>
        <p:nvSpPr>
          <p:cNvPr id="3109" name="Google Shape;3109;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
        <p:nvSpPr>
          <p:cNvPr id="3110" name="Google Shape;3110;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solidFill>
                  <a:schemeClr val="lt1"/>
                </a:solidFill>
              </a:rPr>
              <a:t>An IDS is like a firewall that reads the data in the packets it inspects, issues alerts, and blocks malicious traffic (if configured to do so).</a:t>
            </a:r>
            <a:endParaRPr>
              <a:solidFill>
                <a:srgbClr val="FFFFFF"/>
              </a:solidFill>
            </a:endParaRPr>
          </a:p>
        </p:txBody>
      </p:sp>
      <p:cxnSp>
        <p:nvCxnSpPr>
          <p:cNvPr id="3111" name="Google Shape;3111;p16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112" name="Google Shape;3112;p163"/>
          <p:cNvSpPr/>
          <p:nvPr/>
        </p:nvSpPr>
        <p:spPr>
          <a:xfrm>
            <a:off x="3358975" y="1658700"/>
            <a:ext cx="1302300" cy="1302300"/>
          </a:xfrm>
          <a:prstGeom prst="ellipse">
            <a:avLst/>
          </a:prstGeom>
          <a:solidFill>
            <a:srgbClr val="FFFFFF"/>
          </a:solid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63"/>
          <p:cNvSpPr/>
          <p:nvPr/>
        </p:nvSpPr>
        <p:spPr>
          <a:xfrm>
            <a:off x="3538525" y="1828227"/>
            <a:ext cx="943200" cy="364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0000"/>
                </a:solidFill>
                <a:latin typeface="Roboto"/>
                <a:ea typeface="Roboto"/>
                <a:cs typeface="Roboto"/>
                <a:sym typeface="Roboto"/>
              </a:rPr>
              <a:t>IDS</a:t>
            </a:r>
            <a:endParaRPr sz="2400">
              <a:solidFill>
                <a:srgbClr val="FF0000"/>
              </a:solidFill>
            </a:endParaRPr>
          </a:p>
        </p:txBody>
      </p:sp>
      <p:pic>
        <p:nvPicPr>
          <p:cNvPr id="3114" name="Google Shape;3114;p163"/>
          <p:cNvPicPr preferRelativeResize="0"/>
          <p:nvPr/>
        </p:nvPicPr>
        <p:blipFill>
          <a:blip r:embed="rId4">
            <a:alphaModFix/>
          </a:blip>
          <a:stretch>
            <a:fillRect/>
          </a:stretch>
        </p:blipFill>
        <p:spPr>
          <a:xfrm>
            <a:off x="4822100" y="3307800"/>
            <a:ext cx="1485275" cy="931175"/>
          </a:xfrm>
          <a:prstGeom prst="rect">
            <a:avLst/>
          </a:prstGeom>
          <a:noFill/>
          <a:ln>
            <a:noFill/>
          </a:ln>
        </p:spPr>
      </p:pic>
      <p:grpSp>
        <p:nvGrpSpPr>
          <p:cNvPr id="3115" name="Google Shape;3115;p163"/>
          <p:cNvGrpSpPr/>
          <p:nvPr/>
        </p:nvGrpSpPr>
        <p:grpSpPr>
          <a:xfrm>
            <a:off x="1573323" y="2969100"/>
            <a:ext cx="1771099" cy="1803225"/>
            <a:chOff x="1955673" y="1767475"/>
            <a:chExt cx="1771099" cy="1803225"/>
          </a:xfrm>
        </p:grpSpPr>
        <p:pic>
          <p:nvPicPr>
            <p:cNvPr id="3116" name="Google Shape;3116;p163"/>
            <p:cNvPicPr preferRelativeResize="0"/>
            <p:nvPr/>
          </p:nvPicPr>
          <p:blipFill rotWithShape="1">
            <a:blip r:embed="rId5">
              <a:alphaModFix/>
            </a:blip>
            <a:srcRect l="-17658" t="-1642" r="-17658" b="-1631"/>
            <a:stretch/>
          </p:blipFill>
          <p:spPr>
            <a:xfrm>
              <a:off x="1955673" y="1767475"/>
              <a:ext cx="1771099" cy="1803225"/>
            </a:xfrm>
            <a:prstGeom prst="rect">
              <a:avLst/>
            </a:prstGeom>
            <a:noFill/>
            <a:ln>
              <a:noFill/>
            </a:ln>
          </p:spPr>
        </p:pic>
        <p:sp>
          <p:nvSpPr>
            <p:cNvPr id="3117" name="Google Shape;3117;p163"/>
            <p:cNvSpPr txBox="1"/>
            <p:nvPr/>
          </p:nvSpPr>
          <p:spPr>
            <a:xfrm>
              <a:off x="2455425" y="1834150"/>
              <a:ext cx="771600" cy="238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a:latin typeface="Roboto"/>
                  <a:ea typeface="Roboto"/>
                  <a:cs typeface="Roboto"/>
                  <a:sym typeface="Roboto"/>
                </a:rPr>
                <a:t>LAN</a:t>
              </a:r>
              <a:endParaRPr b="1">
                <a:latin typeface="Roboto"/>
                <a:ea typeface="Roboto"/>
                <a:cs typeface="Roboto"/>
                <a:sym typeface="Roboto"/>
              </a:endParaRPr>
            </a:p>
          </p:txBody>
        </p:sp>
      </p:grpSp>
      <p:grpSp>
        <p:nvGrpSpPr>
          <p:cNvPr id="3118" name="Google Shape;3118;p163"/>
          <p:cNvGrpSpPr/>
          <p:nvPr/>
        </p:nvGrpSpPr>
        <p:grpSpPr>
          <a:xfrm>
            <a:off x="237475" y="3066500"/>
            <a:ext cx="1163350" cy="734600"/>
            <a:chOff x="466075" y="1864875"/>
            <a:chExt cx="1163350" cy="734600"/>
          </a:xfrm>
        </p:grpSpPr>
        <p:pic>
          <p:nvPicPr>
            <p:cNvPr id="3119" name="Google Shape;3119;p163"/>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3120" name="Google Shape;3120;p163"/>
            <p:cNvSpPr/>
            <p:nvPr/>
          </p:nvSpPr>
          <p:spPr>
            <a:xfrm>
              <a:off x="637500" y="2008300"/>
              <a:ext cx="8205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Host 1</a:t>
              </a:r>
              <a:endParaRPr sz="1200">
                <a:solidFill>
                  <a:srgbClr val="FFFFFF"/>
                </a:solidFill>
              </a:endParaRPr>
            </a:p>
          </p:txBody>
        </p:sp>
      </p:grpSp>
      <p:grpSp>
        <p:nvGrpSpPr>
          <p:cNvPr id="3121" name="Google Shape;3121;p163"/>
          <p:cNvGrpSpPr/>
          <p:nvPr/>
        </p:nvGrpSpPr>
        <p:grpSpPr>
          <a:xfrm>
            <a:off x="237475" y="3980900"/>
            <a:ext cx="1163350" cy="734600"/>
            <a:chOff x="466075" y="1864875"/>
            <a:chExt cx="1163350" cy="734600"/>
          </a:xfrm>
        </p:grpSpPr>
        <p:pic>
          <p:nvPicPr>
            <p:cNvPr id="3122" name="Google Shape;3122;p163"/>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3123" name="Google Shape;3123;p163"/>
            <p:cNvSpPr/>
            <p:nvPr/>
          </p:nvSpPr>
          <p:spPr>
            <a:xfrm>
              <a:off x="637500" y="2008300"/>
              <a:ext cx="8205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Host 2</a:t>
              </a:r>
              <a:endParaRPr sz="1200">
                <a:solidFill>
                  <a:srgbClr val="FFFFFF"/>
                </a:solidFill>
              </a:endParaRPr>
            </a:p>
          </p:txBody>
        </p:sp>
      </p:grpSp>
      <p:pic>
        <p:nvPicPr>
          <p:cNvPr id="3124" name="Google Shape;3124;p163"/>
          <p:cNvPicPr preferRelativeResize="0"/>
          <p:nvPr/>
        </p:nvPicPr>
        <p:blipFill>
          <a:blip r:embed="rId7">
            <a:alphaModFix/>
          </a:blip>
          <a:stretch>
            <a:fillRect/>
          </a:stretch>
        </p:blipFill>
        <p:spPr>
          <a:xfrm>
            <a:off x="3596950" y="2265075"/>
            <a:ext cx="826350" cy="375600"/>
          </a:xfrm>
          <a:prstGeom prst="rect">
            <a:avLst/>
          </a:prstGeom>
          <a:noFill/>
          <a:ln>
            <a:noFill/>
          </a:ln>
        </p:spPr>
      </p:pic>
      <p:sp>
        <p:nvSpPr>
          <p:cNvPr id="3125" name="Google Shape;3125;p163"/>
          <p:cNvSpPr/>
          <p:nvPr/>
        </p:nvSpPr>
        <p:spPr>
          <a:xfrm>
            <a:off x="3538525" y="4182838"/>
            <a:ext cx="9432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Switch</a:t>
            </a:r>
            <a:endParaRPr sz="1200">
              <a:solidFill>
                <a:srgbClr val="FFFFFF"/>
              </a:solidFill>
            </a:endParaRPr>
          </a:p>
        </p:txBody>
      </p:sp>
      <p:grpSp>
        <p:nvGrpSpPr>
          <p:cNvPr id="3126" name="Google Shape;3126;p163"/>
          <p:cNvGrpSpPr/>
          <p:nvPr/>
        </p:nvGrpSpPr>
        <p:grpSpPr>
          <a:xfrm>
            <a:off x="3614725" y="3344806"/>
            <a:ext cx="790800" cy="790800"/>
            <a:chOff x="-1064775" y="2456350"/>
            <a:chExt cx="790800" cy="790800"/>
          </a:xfrm>
        </p:grpSpPr>
        <p:sp>
          <p:nvSpPr>
            <p:cNvPr id="3127" name="Google Shape;3127;p163"/>
            <p:cNvSpPr/>
            <p:nvPr/>
          </p:nvSpPr>
          <p:spPr>
            <a:xfrm>
              <a:off x="-1064775" y="2456350"/>
              <a:ext cx="790800" cy="790800"/>
            </a:xfrm>
            <a:prstGeom prst="re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8" name="Google Shape;3128;p163"/>
            <p:cNvGrpSpPr/>
            <p:nvPr/>
          </p:nvGrpSpPr>
          <p:grpSpPr>
            <a:xfrm>
              <a:off x="-974175" y="2501688"/>
              <a:ext cx="609600" cy="700125"/>
              <a:chOff x="-970275" y="2468013"/>
              <a:chExt cx="609600" cy="700125"/>
            </a:xfrm>
          </p:grpSpPr>
          <p:sp>
            <p:nvSpPr>
              <p:cNvPr id="3129" name="Google Shape;3129;p163"/>
              <p:cNvSpPr/>
              <p:nvPr/>
            </p:nvSpPr>
            <p:spPr>
              <a:xfrm>
                <a:off x="-665475" y="2468013"/>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63"/>
              <p:cNvSpPr/>
              <p:nvPr/>
            </p:nvSpPr>
            <p:spPr>
              <a:xfrm rot="10800000">
                <a:off x="-970275" y="2625788"/>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63"/>
              <p:cNvSpPr/>
              <p:nvPr/>
            </p:nvSpPr>
            <p:spPr>
              <a:xfrm>
                <a:off x="-665475" y="2783563"/>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63"/>
              <p:cNvSpPr/>
              <p:nvPr/>
            </p:nvSpPr>
            <p:spPr>
              <a:xfrm rot="10800000">
                <a:off x="-970275" y="2941338"/>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3" name="Google Shape;3133;p163"/>
          <p:cNvGrpSpPr/>
          <p:nvPr/>
        </p:nvGrpSpPr>
        <p:grpSpPr>
          <a:xfrm>
            <a:off x="6565900" y="3324106"/>
            <a:ext cx="832200" cy="832200"/>
            <a:chOff x="7254775" y="3316450"/>
            <a:chExt cx="832200" cy="832200"/>
          </a:xfrm>
        </p:grpSpPr>
        <p:sp>
          <p:nvSpPr>
            <p:cNvPr id="3134" name="Google Shape;3134;p163"/>
            <p:cNvSpPr/>
            <p:nvPr/>
          </p:nvSpPr>
          <p:spPr>
            <a:xfrm>
              <a:off x="7254775" y="3316450"/>
              <a:ext cx="832200" cy="832200"/>
            </a:xfrm>
            <a:prstGeom prst="ellipse">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5" name="Google Shape;3135;p163"/>
            <p:cNvGrpSpPr/>
            <p:nvPr/>
          </p:nvGrpSpPr>
          <p:grpSpPr>
            <a:xfrm>
              <a:off x="7321288" y="3386613"/>
              <a:ext cx="699175" cy="691875"/>
              <a:chOff x="7326398" y="3366876"/>
              <a:chExt cx="699175" cy="691875"/>
            </a:xfrm>
          </p:grpSpPr>
          <p:sp>
            <p:nvSpPr>
              <p:cNvPr id="3136" name="Google Shape;3136;p163"/>
              <p:cNvSpPr/>
              <p:nvPr/>
            </p:nvSpPr>
            <p:spPr>
              <a:xfrm rot="-2700000" flipH="1">
                <a:off x="7362037" y="3757310"/>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63"/>
              <p:cNvSpPr/>
              <p:nvPr/>
            </p:nvSpPr>
            <p:spPr>
              <a:xfrm rot="2700000">
                <a:off x="7685312" y="3757310"/>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63"/>
              <p:cNvSpPr/>
              <p:nvPr/>
            </p:nvSpPr>
            <p:spPr>
              <a:xfrm rot="-8100000">
                <a:off x="7362037" y="3441335"/>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63"/>
              <p:cNvSpPr/>
              <p:nvPr/>
            </p:nvSpPr>
            <p:spPr>
              <a:xfrm rot="8100000" flipH="1">
                <a:off x="7685312" y="3441335"/>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0" name="Google Shape;3140;p163"/>
          <p:cNvSpPr/>
          <p:nvPr/>
        </p:nvSpPr>
        <p:spPr>
          <a:xfrm>
            <a:off x="6510400" y="4182838"/>
            <a:ext cx="9432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Router</a:t>
            </a:r>
            <a:endParaRPr sz="1200">
              <a:solidFill>
                <a:srgbClr val="FFFFFF"/>
              </a:solidFill>
            </a:endParaRPr>
          </a:p>
        </p:txBody>
      </p:sp>
      <p:grpSp>
        <p:nvGrpSpPr>
          <p:cNvPr id="3141" name="Google Shape;3141;p163"/>
          <p:cNvGrpSpPr/>
          <p:nvPr/>
        </p:nvGrpSpPr>
        <p:grpSpPr>
          <a:xfrm>
            <a:off x="7785051" y="3400490"/>
            <a:ext cx="1087591" cy="679417"/>
            <a:chOff x="6823875" y="3703200"/>
            <a:chExt cx="1372700" cy="857525"/>
          </a:xfrm>
        </p:grpSpPr>
        <p:pic>
          <p:nvPicPr>
            <p:cNvPr id="3142" name="Google Shape;3142;p163"/>
            <p:cNvPicPr preferRelativeResize="0"/>
            <p:nvPr/>
          </p:nvPicPr>
          <p:blipFill>
            <a:blip r:embed="rId8">
              <a:alphaModFix/>
            </a:blip>
            <a:stretch>
              <a:fillRect/>
            </a:stretch>
          </p:blipFill>
          <p:spPr>
            <a:xfrm>
              <a:off x="6823875" y="3703200"/>
              <a:ext cx="1372700" cy="857525"/>
            </a:xfrm>
            <a:prstGeom prst="rect">
              <a:avLst/>
            </a:prstGeom>
            <a:noFill/>
            <a:ln>
              <a:noFill/>
            </a:ln>
          </p:spPr>
        </p:pic>
        <p:sp>
          <p:nvSpPr>
            <p:cNvPr id="3143" name="Google Shape;3143;p163"/>
            <p:cNvSpPr txBox="1"/>
            <p:nvPr/>
          </p:nvSpPr>
          <p:spPr>
            <a:xfrm>
              <a:off x="7051912" y="3898719"/>
              <a:ext cx="943200" cy="23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Internet</a:t>
              </a:r>
              <a:endParaRPr sz="1300">
                <a:latin typeface="Roboto Medium"/>
                <a:ea typeface="Roboto Medium"/>
                <a:cs typeface="Roboto Medium"/>
                <a:sym typeface="Roboto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3147"/>
        <p:cNvGrpSpPr/>
        <p:nvPr/>
      </p:nvGrpSpPr>
      <p:grpSpPr>
        <a:xfrm>
          <a:off x="0" y="0"/>
          <a:ext cx="0" cy="0"/>
          <a:chOff x="0" y="0"/>
          <a:chExt cx="0" cy="0"/>
        </a:xfrm>
      </p:grpSpPr>
      <p:sp>
        <p:nvSpPr>
          <p:cNvPr id="3148" name="Google Shape;3148;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IDS Recap</a:t>
            </a:r>
            <a:endParaRPr>
              <a:solidFill>
                <a:schemeClr val="dk1"/>
              </a:solidFill>
            </a:endParaRPr>
          </a:p>
          <a:p>
            <a:pPr marL="0" lvl="0" indent="0" algn="l" rtl="0">
              <a:spcBef>
                <a:spcPts val="0"/>
              </a:spcBef>
              <a:spcAft>
                <a:spcPts val="0"/>
              </a:spcAft>
              <a:buNone/>
            </a:pPr>
            <a:endParaRPr/>
          </a:p>
        </p:txBody>
      </p:sp>
      <p:sp>
        <p:nvSpPr>
          <p:cNvPr id="3149" name="Google Shape;3149;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There are many varieties of intrusion detection systems, but today’s class </a:t>
            </a:r>
            <a:br>
              <a:rPr lang="en">
                <a:solidFill>
                  <a:schemeClr val="dk1"/>
                </a:solidFill>
              </a:rPr>
            </a:br>
            <a:r>
              <a:rPr lang="en">
                <a:solidFill>
                  <a:schemeClr val="dk1"/>
                </a:solidFill>
              </a:rPr>
              <a:t>will focus on </a:t>
            </a:r>
            <a:r>
              <a:rPr lang="en" b="1">
                <a:solidFill>
                  <a:schemeClr val="dk1"/>
                </a:solidFill>
              </a:rPr>
              <a:t>Snort</a:t>
            </a:r>
            <a:r>
              <a:rPr lang="en">
                <a:solidFill>
                  <a:schemeClr val="dk1"/>
                </a:solidFill>
              </a:rPr>
              <a:t>, the world’s most popular open-source solution.</a:t>
            </a:r>
            <a:endParaRPr/>
          </a:p>
        </p:txBody>
      </p:sp>
      <p:sp>
        <p:nvSpPr>
          <p:cNvPr id="3150" name="Google Shape;3150;p164"/>
          <p:cNvSpPr txBox="1">
            <a:spLocks noGrp="1"/>
          </p:cNvSpPr>
          <p:nvPr>
            <p:ph type="body" idx="3"/>
          </p:nvPr>
        </p:nvSpPr>
        <p:spPr>
          <a:xfrm>
            <a:off x="175" y="1680125"/>
            <a:ext cx="3402900" cy="18282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en" b="1">
                <a:solidFill>
                  <a:schemeClr val="dk1"/>
                </a:solidFill>
              </a:rPr>
              <a:t>Network security monitoring (NSM)</a:t>
            </a:r>
            <a:r>
              <a:rPr lang="en">
                <a:solidFill>
                  <a:schemeClr val="dk1"/>
                </a:solidFill>
              </a:rPr>
              <a:t> is the process of identifying weaknesses in a network’s defense.</a:t>
            </a:r>
            <a:endParaRPr>
              <a:solidFill>
                <a:schemeClr val="dk1"/>
              </a:solidFill>
            </a:endParaRPr>
          </a:p>
          <a:p>
            <a:pPr marL="457200" lvl="0" indent="-317500" algn="l" rtl="0">
              <a:lnSpc>
                <a:spcPct val="115000"/>
              </a:lnSpc>
              <a:spcBef>
                <a:spcPts val="1000"/>
              </a:spcBef>
              <a:spcAft>
                <a:spcPts val="0"/>
              </a:spcAft>
              <a:buClr>
                <a:schemeClr val="dk1"/>
              </a:buClr>
              <a:buSzPts val="1400"/>
              <a:buFont typeface="Roboto"/>
              <a:buChar char="●"/>
            </a:pPr>
            <a:r>
              <a:rPr lang="en">
                <a:solidFill>
                  <a:schemeClr val="dk1"/>
                </a:solidFill>
              </a:rPr>
              <a:t>It also provides organizations with situational awareness of their network.</a:t>
            </a:r>
            <a:endParaRPr>
              <a:solidFill>
                <a:schemeClr val="dk1"/>
              </a:solidFill>
            </a:endParaRPr>
          </a:p>
          <a:p>
            <a:pPr marL="0" lvl="0" indent="0" algn="l" rtl="0">
              <a:spcBef>
                <a:spcPts val="800"/>
              </a:spcBef>
              <a:spcAft>
                <a:spcPts val="800"/>
              </a:spcAft>
              <a:buNone/>
            </a:pPr>
            <a:endParaRPr b="1"/>
          </a:p>
        </p:txBody>
      </p:sp>
      <p:pic>
        <p:nvPicPr>
          <p:cNvPr id="3151" name="Google Shape;3151;p164"/>
          <p:cNvPicPr preferRelativeResize="0"/>
          <p:nvPr/>
        </p:nvPicPr>
        <p:blipFill>
          <a:blip r:embed="rId3">
            <a:alphaModFix/>
          </a:blip>
          <a:stretch>
            <a:fillRect/>
          </a:stretch>
        </p:blipFill>
        <p:spPr>
          <a:xfrm>
            <a:off x="3195875" y="1561550"/>
            <a:ext cx="5715000" cy="3114675"/>
          </a:xfrm>
          <a:prstGeom prst="rect">
            <a:avLst/>
          </a:prstGeom>
          <a:noFill/>
          <a:ln>
            <a:noFill/>
          </a:ln>
        </p:spPr>
      </p:pic>
      <p:sp>
        <p:nvSpPr>
          <p:cNvPr id="3152" name="Google Shape;3152;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16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Alert: C2 Beacon</a:t>
            </a:r>
            <a:endParaRPr/>
          </a:p>
        </p:txBody>
      </p:sp>
      <p:sp>
        <p:nvSpPr>
          <p:cNvPr id="3158" name="Google Shape;3158;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166"/>
          <p:cNvSpPr/>
          <p:nvPr/>
        </p:nvSpPr>
        <p:spPr>
          <a:xfrm>
            <a:off x="4027450" y="0"/>
            <a:ext cx="5116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66"/>
          <p:cNvSpPr/>
          <p:nvPr/>
        </p:nvSpPr>
        <p:spPr>
          <a:xfrm>
            <a:off x="0" y="0"/>
            <a:ext cx="4290000" cy="5153100"/>
          </a:xfrm>
          <a:prstGeom prst="rect">
            <a:avLst/>
          </a:prstGeom>
          <a:solidFill>
            <a:srgbClr val="1B8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a:t>
            </a:fld>
            <a:endParaRPr sz="600">
              <a:solidFill>
                <a:srgbClr val="FFFFFF"/>
              </a:solidFill>
            </a:endParaRPr>
          </a:p>
        </p:txBody>
      </p:sp>
      <p:sp>
        <p:nvSpPr>
          <p:cNvPr id="3166" name="Google Shape;3166;p166"/>
          <p:cNvSpPr txBox="1">
            <a:spLocks noGrp="1"/>
          </p:cNvSpPr>
          <p:nvPr>
            <p:ph type="subTitle" idx="1"/>
          </p:nvPr>
        </p:nvSpPr>
        <p:spPr>
          <a:xfrm>
            <a:off x="626800" y="1064350"/>
            <a:ext cx="3107100" cy="27774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FFFFFF"/>
                </a:solidFill>
                <a:latin typeface="Roboto Light"/>
                <a:ea typeface="Roboto Light"/>
                <a:cs typeface="Roboto Light"/>
                <a:sym typeface="Roboto Light"/>
              </a:rPr>
              <a:t>In the next activity, we will apply our knowledge of NSM to an attack that targets a </a:t>
            </a:r>
            <a:r>
              <a:rPr lang="en" sz="2400">
                <a:solidFill>
                  <a:srgbClr val="F1C232"/>
                </a:solidFill>
              </a:rPr>
              <a:t>Command and Control (C2)</a:t>
            </a:r>
            <a:r>
              <a:rPr lang="en" sz="2400">
                <a:solidFill>
                  <a:srgbClr val="FFFFFF"/>
                </a:solidFill>
                <a:latin typeface="Roboto Light"/>
                <a:ea typeface="Roboto Light"/>
                <a:cs typeface="Roboto Light"/>
                <a:sym typeface="Roboto Light"/>
              </a:rPr>
              <a:t> server.</a:t>
            </a: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167" name="Google Shape;3167;p166"/>
          <p:cNvSpPr txBox="1"/>
          <p:nvPr/>
        </p:nvSpPr>
        <p:spPr>
          <a:xfrm>
            <a:off x="4968475" y="518200"/>
            <a:ext cx="3639300" cy="3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27A6DA"/>
                </a:solidFill>
                <a:latin typeface="Inconsolata"/>
                <a:ea typeface="Inconsolata"/>
                <a:cs typeface="Inconsolata"/>
                <a:sym typeface="Inconsolata"/>
              </a:rPr>
              <a:t>C2</a:t>
            </a:r>
            <a:endParaRPr sz="25000">
              <a:solidFill>
                <a:srgbClr val="27A6DA"/>
              </a:solidFill>
              <a:latin typeface="Inconsolata"/>
              <a:ea typeface="Inconsolata"/>
              <a:cs typeface="Inconsolata"/>
              <a:sym typeface="Inconsolat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1810</Words>
  <Application>Microsoft Macintosh PowerPoint</Application>
  <PresentationFormat>On-screen Show (16:9)</PresentationFormat>
  <Paragraphs>280</Paragraphs>
  <Slides>50</Slides>
  <Notes>40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Artifakt ElementOfc</vt:lpstr>
      <vt:lpstr>Inconsolata</vt:lpstr>
      <vt:lpstr>Oswald</vt:lpstr>
      <vt:lpstr>Roboto</vt:lpstr>
      <vt:lpstr>Roboto Light</vt:lpstr>
      <vt:lpstr>Roboto Medium</vt:lpstr>
      <vt:lpstr>Roboto Thin</vt:lpstr>
      <vt:lpstr>Simple Light</vt:lpstr>
      <vt:lpstr>Simple Light</vt:lpstr>
      <vt:lpstr>Simple Light</vt:lpstr>
      <vt:lpstr>Network Security Day 3</vt:lpstr>
      <vt:lpstr>Class Objectives</vt:lpstr>
      <vt:lpstr>Before we get started,  we need to launch an instance of Security Onion.  This will generate alert  data that will be used to complete the labs.</vt:lpstr>
      <vt:lpstr>10 Minutes</vt:lpstr>
      <vt:lpstr>Firewall Recap</vt:lpstr>
      <vt:lpstr>IDS Recap</vt:lpstr>
      <vt:lpstr>IDS Recap </vt:lpstr>
      <vt:lpstr>Alert: C2 Beacon</vt:lpstr>
      <vt:lpstr>PowerPoint Presentation</vt:lpstr>
      <vt:lpstr>Command and Control (C2)</vt:lpstr>
      <vt:lpstr>Command and Control (C2)</vt:lpstr>
      <vt:lpstr>20 Minutes</vt:lpstr>
      <vt:lpstr>PowerPoint Presentation</vt:lpstr>
      <vt:lpstr>Now that we’ve learned about the benefits of using firewalls and NSM, we’ll cover the more all-encompassing enterprise security monitoring (ESM), which includes endpoint telemetry.</vt:lpstr>
      <vt:lpstr>OSSEC </vt:lpstr>
      <vt:lpstr>OSSEC</vt:lpstr>
      <vt:lpstr>PowerPoint Presentation</vt:lpstr>
      <vt:lpstr>OSSEC</vt:lpstr>
      <vt:lpstr>Elastic Stack</vt:lpstr>
      <vt:lpstr>Elastic Stack</vt:lpstr>
      <vt:lpstr>Elastic Stack </vt:lpstr>
      <vt:lpstr>Elastic Stack </vt:lpstr>
      <vt:lpstr>We will use the ESM tools  Squert and Kibana to investigate a network security breach.</vt:lpstr>
      <vt:lpstr>Investigation, Analysis, and Escalation Demo</vt:lpstr>
      <vt:lpstr>Investigation, Analysis, and Escalation</vt:lpstr>
      <vt:lpstr>Demonstration Recap </vt:lpstr>
      <vt:lpstr>20 Minutes</vt:lpstr>
      <vt:lpstr>PowerPoint Presentation</vt:lpstr>
      <vt:lpstr>PowerPoint Presentation</vt:lpstr>
      <vt:lpstr>BLUE TEAM DOCTRINE</vt:lpstr>
      <vt:lpstr>PowerPoint Presentation</vt:lpstr>
      <vt:lpstr>PowerPoint Presentation</vt:lpstr>
      <vt:lpstr>Threat intelligence is important at every level of government and public sector organizations, which use it to determine acceptable risk and develop security controls that inform budgets. </vt:lpstr>
      <vt:lpstr>Threat Intelligence: Know Thy Enemy</vt:lpstr>
      <vt:lpstr>PowerPoint Presentation</vt:lpstr>
      <vt:lpstr>PowerPoint Presentation</vt:lpstr>
      <vt:lpstr>APPLIED INTELLIGENCE OPERATIONS “THREAT HUNTERS”  </vt:lpstr>
      <vt:lpstr>PowerPoint Presentation</vt:lpstr>
      <vt:lpstr>PowerPoint Presentation</vt:lpstr>
      <vt:lpstr>FAQ: So…what do you mean “Attack hostile environment?”</vt:lpstr>
      <vt:lpstr>PowerPoint Presentation</vt:lpstr>
      <vt:lpstr>PowerPoint Presentation</vt:lpstr>
      <vt:lpstr>PowerPoint Presentation</vt:lpstr>
      <vt:lpstr>PowerPoint Presentation</vt:lpstr>
      <vt:lpstr>PowerPoint Presentation</vt:lpstr>
      <vt:lpstr>45 Minutes</vt:lpstr>
      <vt:lpstr>PowerPoint Presentation</vt:lpstr>
      <vt:lpstr>Questions?</vt:lpstr>
      <vt:lpstr>Unit 12 Personal Azure Accounts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 Day 3</dc:title>
  <cp:lastModifiedBy>Aaron Moreno</cp:lastModifiedBy>
  <cp:revision>13</cp:revision>
  <dcterms:modified xsi:type="dcterms:W3CDTF">2020-11-18T05:29:28Z</dcterms:modified>
</cp:coreProperties>
</file>